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g" ContentType="video/unknown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743" r:id="rId2"/>
    <p:sldMasterId id="2147483747" r:id="rId3"/>
  </p:sldMasterIdLst>
  <p:notesMasterIdLst>
    <p:notesMasterId r:id="rId27"/>
  </p:notesMasterIdLst>
  <p:sldIdLst>
    <p:sldId id="1312" r:id="rId4"/>
    <p:sldId id="1315" r:id="rId5"/>
    <p:sldId id="1314" r:id="rId6"/>
    <p:sldId id="1321" r:id="rId7"/>
    <p:sldId id="1335" r:id="rId8"/>
    <p:sldId id="1336" r:id="rId9"/>
    <p:sldId id="1330" r:id="rId10"/>
    <p:sldId id="1334" r:id="rId11"/>
    <p:sldId id="1332" r:id="rId12"/>
    <p:sldId id="1291" r:id="rId13"/>
    <p:sldId id="1333" r:id="rId14"/>
    <p:sldId id="1337" r:id="rId15"/>
    <p:sldId id="1338" r:id="rId16"/>
    <p:sldId id="1325" r:id="rId17"/>
    <p:sldId id="1316" r:id="rId18"/>
    <p:sldId id="1317" r:id="rId19"/>
    <p:sldId id="1318" r:id="rId20"/>
    <p:sldId id="1339" r:id="rId21"/>
    <p:sldId id="1340" r:id="rId22"/>
    <p:sldId id="1319" r:id="rId23"/>
    <p:sldId id="1326" r:id="rId24"/>
    <p:sldId id="1327" r:id="rId25"/>
    <p:sldId id="1328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 hiddenSlides="1"/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2F144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670"/>
    <p:restoredTop sz="77530" autoAdjust="0"/>
  </p:normalViewPr>
  <p:slideViewPr>
    <p:cSldViewPr snapToGrid="0" snapToObjects="1">
      <p:cViewPr varScale="1">
        <p:scale>
          <a:sx n="64" d="100"/>
          <a:sy n="64" d="100"/>
        </p:scale>
        <p:origin x="-142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2" d="100"/>
        <a:sy n="72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emf"/></Relationships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eg>
</file>

<file path=ppt/media/image5.jpeg>
</file>

<file path=ppt/media/image6.png>
</file>

<file path=ppt/media/image7.png>
</file>

<file path=ppt/media/image9.png>
</file>

<file path=ppt/media/media1.m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E59739-7EF2-434F-9143-165AE09AC61A}" type="datetimeFigureOut">
              <a:rPr lang="en-US" smtClean="0"/>
              <a:pPr/>
              <a:t>7/30/19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9CA300-3C6B-014E-8C07-A759A133D6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074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32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69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9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9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8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8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8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88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58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7"/>
            <a:ext cx="2133600" cy="365125"/>
          </a:xfrm>
          <a:prstGeom prst="rect">
            <a:avLst/>
          </a:prstGeom>
        </p:spPr>
        <p:txBody>
          <a:bodyPr/>
          <a:lstStyle/>
          <a:p>
            <a:fld id="{D2C2A55D-21D0-9D4A-84B5-C3E766FB05B0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7/30/19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7"/>
            <a:ext cx="2133600" cy="365125"/>
          </a:xfrm>
          <a:prstGeom prst="rect">
            <a:avLst/>
          </a:prstGeom>
        </p:spPr>
        <p:txBody>
          <a:bodyPr/>
          <a:lstStyle/>
          <a:p>
            <a:fld id="{62BAD399-64D0-C340-A079-0AAD17D8239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3391781" y="6236114"/>
            <a:ext cx="4419600" cy="5847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Center for  </a:t>
            </a:r>
            <a:r>
              <a:rPr lang="en-US" sz="16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PRedictive</a:t>
            </a:r>
            <a:r>
              <a:rPr lang="en-US" sz="16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Integrated </a:t>
            </a:r>
          </a:p>
          <a:p>
            <a:pPr algn="ctr"/>
            <a:r>
              <a:rPr lang="en-US" sz="16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Structural Materials Science</a:t>
            </a:r>
            <a:endParaRPr lang="en-US" sz="16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93463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7"/>
            <a:ext cx="2133600" cy="365125"/>
          </a:xfrm>
          <a:prstGeom prst="rect">
            <a:avLst/>
          </a:prstGeom>
        </p:spPr>
        <p:txBody>
          <a:bodyPr/>
          <a:lstStyle/>
          <a:p>
            <a:fld id="{D2C2A55D-21D0-9D4A-84B5-C3E766FB05B0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7/30/19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7"/>
            <a:ext cx="2133600" cy="365125"/>
          </a:xfrm>
          <a:prstGeom prst="rect">
            <a:avLst/>
          </a:prstGeom>
        </p:spPr>
        <p:txBody>
          <a:bodyPr/>
          <a:lstStyle/>
          <a:p>
            <a:fld id="{62BAD399-64D0-C340-A079-0AAD17D8239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3391781" y="6236114"/>
            <a:ext cx="4419600" cy="5847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smtClean="0">
                <a:solidFill>
                  <a:srgbClr val="1F497D"/>
                </a:solidFill>
                <a:latin typeface="Times New Roman"/>
                <a:cs typeface="Times New Roman"/>
              </a:rPr>
              <a:t>Center for  PRedictive Integrated </a:t>
            </a:r>
          </a:p>
          <a:p>
            <a:pPr algn="ctr"/>
            <a:r>
              <a:rPr lang="en-US" sz="1600" b="1" smtClean="0">
                <a:solidFill>
                  <a:srgbClr val="1F497D"/>
                </a:solidFill>
                <a:latin typeface="Times New Roman"/>
                <a:cs typeface="Times New Roman"/>
              </a:rPr>
              <a:t>Structural Materials Science</a:t>
            </a:r>
            <a:endParaRPr lang="en-US" sz="16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89620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5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5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7"/>
            <a:ext cx="2133600" cy="365125"/>
          </a:xfrm>
          <a:prstGeom prst="rect">
            <a:avLst/>
          </a:prstGeom>
        </p:spPr>
        <p:txBody>
          <a:bodyPr/>
          <a:lstStyle/>
          <a:p>
            <a:fld id="{D2C2A55D-21D0-9D4A-84B5-C3E766FB05B0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7/30/19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7"/>
            <a:ext cx="2133600" cy="365125"/>
          </a:xfrm>
          <a:prstGeom prst="rect">
            <a:avLst/>
          </a:prstGeom>
        </p:spPr>
        <p:txBody>
          <a:bodyPr/>
          <a:lstStyle/>
          <a:p>
            <a:fld id="{62BAD399-64D0-C340-A079-0AAD17D8239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3391781" y="6236114"/>
            <a:ext cx="4419600" cy="5847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smtClean="0">
                <a:solidFill>
                  <a:srgbClr val="1F497D"/>
                </a:solidFill>
                <a:latin typeface="Times New Roman"/>
                <a:cs typeface="Times New Roman"/>
              </a:rPr>
              <a:t>Center for  PRedictive Integrated </a:t>
            </a:r>
          </a:p>
          <a:p>
            <a:pPr algn="ctr"/>
            <a:r>
              <a:rPr lang="en-US" sz="1600" b="1" smtClean="0">
                <a:solidFill>
                  <a:srgbClr val="1F497D"/>
                </a:solidFill>
                <a:latin typeface="Times New Roman"/>
                <a:cs typeface="Times New Roman"/>
              </a:rPr>
              <a:t>Structural Materials Science</a:t>
            </a:r>
            <a:endParaRPr lang="en-US" sz="16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544445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8A2B6802-6ECA-3C40-9AA2-46A5E992E7F6}" type="datetimeFigureOut">
              <a:rPr lang="en-US">
                <a:solidFill>
                  <a:prstClr val="black"/>
                </a:solidFill>
                <a:latin typeface="Calibri"/>
              </a:rPr>
              <a:pPr defTabSz="914400"/>
              <a:t>7/30/19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D2EB-6565-834E-AEDD-B1533691344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3"/>
          <p:cNvSpPr txBox="1">
            <a:spLocks/>
          </p:cNvSpPr>
          <p:nvPr userDrawn="1"/>
        </p:nvSpPr>
        <p:spPr>
          <a:xfrm>
            <a:off x="3568841" y="6290235"/>
            <a:ext cx="4419600" cy="58470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smtClean="0">
                <a:solidFill>
                  <a:srgbClr val="1F497D"/>
                </a:solidFill>
                <a:latin typeface="Calibri"/>
              </a:rPr>
              <a:t>Center for  PRedictive Integrated </a:t>
            </a:r>
          </a:p>
          <a:p>
            <a:pPr algn="ctr"/>
            <a:r>
              <a:rPr lang="en-US" sz="1600" smtClean="0">
                <a:solidFill>
                  <a:srgbClr val="1F497D"/>
                </a:solidFill>
                <a:latin typeface="Calibri"/>
              </a:rPr>
              <a:t>Structural Materials Science</a:t>
            </a:r>
            <a:endParaRPr lang="en-US" sz="1600" dirty="0">
              <a:solidFill>
                <a:srgbClr val="1F497D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46230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31754"/>
            <a:ext cx="8229600" cy="114300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7"/>
            <a:ext cx="2133600" cy="365125"/>
          </a:xfrm>
          <a:prstGeom prst="rect">
            <a:avLst/>
          </a:prstGeom>
        </p:spPr>
        <p:txBody>
          <a:bodyPr/>
          <a:lstStyle/>
          <a:p>
            <a:fld id="{D2C2A55D-21D0-9D4A-84B5-C3E766FB05B0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7/30/19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7"/>
            <a:ext cx="2133600" cy="365125"/>
          </a:xfrm>
          <a:prstGeom prst="rect">
            <a:avLst/>
          </a:prstGeom>
        </p:spPr>
        <p:txBody>
          <a:bodyPr/>
          <a:lstStyle/>
          <a:p>
            <a:fld id="{62BAD399-64D0-C340-A079-0AAD17D8239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3391781" y="6236114"/>
            <a:ext cx="4419600" cy="5847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smtClean="0">
                <a:solidFill>
                  <a:srgbClr val="1F497D"/>
                </a:solidFill>
                <a:latin typeface="Times New Roman"/>
                <a:cs typeface="Times New Roman"/>
              </a:rPr>
              <a:t>Center for  PRedictive Integrated </a:t>
            </a:r>
          </a:p>
          <a:p>
            <a:pPr algn="ctr"/>
            <a:r>
              <a:rPr lang="en-US" sz="1600" b="1" smtClean="0">
                <a:solidFill>
                  <a:srgbClr val="1F497D"/>
                </a:solidFill>
                <a:latin typeface="Times New Roman"/>
                <a:cs typeface="Times New Roman"/>
              </a:rPr>
              <a:t>Structural Materials Science</a:t>
            </a:r>
            <a:endParaRPr lang="en-US" sz="16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05291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3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20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697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395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092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789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487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185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882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580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7"/>
            <a:ext cx="2133600" cy="365125"/>
          </a:xfrm>
          <a:prstGeom prst="rect">
            <a:avLst/>
          </a:prstGeom>
        </p:spPr>
        <p:txBody>
          <a:bodyPr/>
          <a:lstStyle/>
          <a:p>
            <a:fld id="{D2C2A55D-21D0-9D4A-84B5-C3E766FB05B0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7/30/19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7"/>
            <a:ext cx="2133600" cy="365125"/>
          </a:xfrm>
          <a:prstGeom prst="rect">
            <a:avLst/>
          </a:prstGeom>
        </p:spPr>
        <p:txBody>
          <a:bodyPr/>
          <a:lstStyle/>
          <a:p>
            <a:fld id="{62BAD399-64D0-C340-A079-0AAD17D8239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3391781" y="6236114"/>
            <a:ext cx="4419600" cy="5847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smtClean="0">
                <a:solidFill>
                  <a:srgbClr val="1F497D"/>
                </a:solidFill>
                <a:latin typeface="Times New Roman"/>
                <a:cs typeface="Times New Roman"/>
              </a:rPr>
              <a:t>Center for  PRedictive Integrated </a:t>
            </a:r>
          </a:p>
          <a:p>
            <a:pPr algn="ctr"/>
            <a:r>
              <a:rPr lang="en-US" sz="1600" b="1" smtClean="0">
                <a:solidFill>
                  <a:srgbClr val="1F497D"/>
                </a:solidFill>
                <a:latin typeface="Times New Roman"/>
                <a:cs typeface="Times New Roman"/>
              </a:rPr>
              <a:t>Structural Materials Science</a:t>
            </a:r>
            <a:endParaRPr lang="en-US" sz="16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98205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7"/>
            <a:ext cx="2133600" cy="365125"/>
          </a:xfrm>
          <a:prstGeom prst="rect">
            <a:avLst/>
          </a:prstGeom>
        </p:spPr>
        <p:txBody>
          <a:bodyPr/>
          <a:lstStyle/>
          <a:p>
            <a:fld id="{D2C2A55D-21D0-9D4A-84B5-C3E766FB05B0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7/30/19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7"/>
            <a:ext cx="2133600" cy="365125"/>
          </a:xfrm>
          <a:prstGeom prst="rect">
            <a:avLst/>
          </a:prstGeom>
        </p:spPr>
        <p:txBody>
          <a:bodyPr/>
          <a:lstStyle/>
          <a:p>
            <a:fld id="{62BAD399-64D0-C340-A079-0AAD17D8239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3391781" y="6236114"/>
            <a:ext cx="4419600" cy="5847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smtClean="0">
                <a:solidFill>
                  <a:srgbClr val="1F497D"/>
                </a:solidFill>
                <a:latin typeface="Times New Roman"/>
                <a:cs typeface="Times New Roman"/>
              </a:rPr>
              <a:t>Center for  PRedictive Integrated </a:t>
            </a:r>
          </a:p>
          <a:p>
            <a:pPr algn="ctr"/>
            <a:r>
              <a:rPr lang="en-US" sz="1600" b="1" smtClean="0">
                <a:solidFill>
                  <a:srgbClr val="1F497D"/>
                </a:solidFill>
                <a:latin typeface="Times New Roman"/>
                <a:cs typeface="Times New Roman"/>
              </a:rPr>
              <a:t>Structural Materials Science</a:t>
            </a:r>
            <a:endParaRPr lang="en-US" sz="16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67445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7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76" indent="0">
              <a:buNone/>
              <a:defRPr sz="2000" b="1"/>
            </a:lvl2pPr>
            <a:lvl3pPr marL="913952" indent="0">
              <a:buNone/>
              <a:defRPr sz="1800" b="1"/>
            </a:lvl3pPr>
            <a:lvl4pPr marL="1370926" indent="0">
              <a:buNone/>
              <a:defRPr sz="1600" b="1"/>
            </a:lvl4pPr>
            <a:lvl5pPr marL="1827899" indent="0">
              <a:buNone/>
              <a:defRPr sz="1600" b="1"/>
            </a:lvl5pPr>
            <a:lvl6pPr marL="2284874" indent="0">
              <a:buNone/>
              <a:defRPr sz="1600" b="1"/>
            </a:lvl6pPr>
            <a:lvl7pPr marL="2741851" indent="0">
              <a:buNone/>
              <a:defRPr sz="1600" b="1"/>
            </a:lvl7pPr>
            <a:lvl8pPr marL="3198825" indent="0">
              <a:buNone/>
              <a:defRPr sz="1600" b="1"/>
            </a:lvl8pPr>
            <a:lvl9pPr marL="3655801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9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2" y="1535117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76" indent="0">
              <a:buNone/>
              <a:defRPr sz="2000" b="1"/>
            </a:lvl2pPr>
            <a:lvl3pPr marL="913952" indent="0">
              <a:buNone/>
              <a:defRPr sz="1800" b="1"/>
            </a:lvl3pPr>
            <a:lvl4pPr marL="1370926" indent="0">
              <a:buNone/>
              <a:defRPr sz="1600" b="1"/>
            </a:lvl4pPr>
            <a:lvl5pPr marL="1827899" indent="0">
              <a:buNone/>
              <a:defRPr sz="1600" b="1"/>
            </a:lvl5pPr>
            <a:lvl6pPr marL="2284874" indent="0">
              <a:buNone/>
              <a:defRPr sz="1600" b="1"/>
            </a:lvl6pPr>
            <a:lvl7pPr marL="2741851" indent="0">
              <a:buNone/>
              <a:defRPr sz="1600" b="1"/>
            </a:lvl7pPr>
            <a:lvl8pPr marL="3198825" indent="0">
              <a:buNone/>
              <a:defRPr sz="1600" b="1"/>
            </a:lvl8pPr>
            <a:lvl9pPr marL="3655801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2" y="2174879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7"/>
            <a:ext cx="2133600" cy="365125"/>
          </a:xfrm>
          <a:prstGeom prst="rect">
            <a:avLst/>
          </a:prstGeom>
        </p:spPr>
        <p:txBody>
          <a:bodyPr/>
          <a:lstStyle/>
          <a:p>
            <a:fld id="{D2C2A55D-21D0-9D4A-84B5-C3E766FB05B0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7/30/19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7"/>
            <a:ext cx="2133600" cy="365125"/>
          </a:xfrm>
          <a:prstGeom prst="rect">
            <a:avLst/>
          </a:prstGeom>
        </p:spPr>
        <p:txBody>
          <a:bodyPr/>
          <a:lstStyle/>
          <a:p>
            <a:fld id="{62BAD399-64D0-C340-A079-0AAD17D8239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10" name="Footer Placeholder 3"/>
          <p:cNvSpPr txBox="1">
            <a:spLocks/>
          </p:cNvSpPr>
          <p:nvPr userDrawn="1"/>
        </p:nvSpPr>
        <p:spPr>
          <a:xfrm>
            <a:off x="3391781" y="6236114"/>
            <a:ext cx="4419600" cy="5847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smtClean="0">
                <a:solidFill>
                  <a:srgbClr val="1F497D"/>
                </a:solidFill>
                <a:latin typeface="Times New Roman"/>
                <a:cs typeface="Times New Roman"/>
              </a:rPr>
              <a:t>Center for  PRedictive Integrated </a:t>
            </a:r>
          </a:p>
          <a:p>
            <a:pPr algn="ctr"/>
            <a:r>
              <a:rPr lang="en-US" sz="1600" b="1" smtClean="0">
                <a:solidFill>
                  <a:srgbClr val="1F497D"/>
                </a:solidFill>
                <a:latin typeface="Times New Roman"/>
                <a:cs typeface="Times New Roman"/>
              </a:rPr>
              <a:t>Structural Materials Science</a:t>
            </a:r>
            <a:endParaRPr lang="en-US" sz="16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09021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7"/>
            <a:ext cx="2133600" cy="365125"/>
          </a:xfrm>
          <a:prstGeom prst="rect">
            <a:avLst/>
          </a:prstGeom>
        </p:spPr>
        <p:txBody>
          <a:bodyPr/>
          <a:lstStyle/>
          <a:p>
            <a:fld id="{D2C2A55D-21D0-9D4A-84B5-C3E766FB05B0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7/30/19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7"/>
            <a:ext cx="2133600" cy="365125"/>
          </a:xfrm>
          <a:prstGeom prst="rect">
            <a:avLst/>
          </a:prstGeom>
        </p:spPr>
        <p:txBody>
          <a:bodyPr/>
          <a:lstStyle/>
          <a:p>
            <a:fld id="{62BAD399-64D0-C340-A079-0AAD17D8239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3"/>
          <p:cNvSpPr txBox="1">
            <a:spLocks/>
          </p:cNvSpPr>
          <p:nvPr userDrawn="1"/>
        </p:nvSpPr>
        <p:spPr>
          <a:xfrm>
            <a:off x="3391781" y="6236114"/>
            <a:ext cx="4419600" cy="5847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smtClean="0">
                <a:solidFill>
                  <a:srgbClr val="1F497D"/>
                </a:solidFill>
                <a:latin typeface="Times New Roman"/>
                <a:cs typeface="Times New Roman"/>
              </a:rPr>
              <a:t>Center for  PRedictive Integrated </a:t>
            </a:r>
          </a:p>
          <a:p>
            <a:pPr algn="ctr"/>
            <a:r>
              <a:rPr lang="en-US" sz="1600" b="1" smtClean="0">
                <a:solidFill>
                  <a:srgbClr val="1F497D"/>
                </a:solidFill>
                <a:latin typeface="Times New Roman"/>
                <a:cs typeface="Times New Roman"/>
              </a:rPr>
              <a:t>Structural Materials Science</a:t>
            </a:r>
            <a:endParaRPr lang="en-US" sz="16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84355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7"/>
            <a:ext cx="2133600" cy="365125"/>
          </a:xfrm>
          <a:prstGeom prst="rect">
            <a:avLst/>
          </a:prstGeom>
        </p:spPr>
        <p:txBody>
          <a:bodyPr/>
          <a:lstStyle/>
          <a:p>
            <a:fld id="{D2C2A55D-21D0-9D4A-84B5-C3E766FB05B0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7/30/19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7"/>
            <a:ext cx="2133600" cy="365125"/>
          </a:xfrm>
          <a:prstGeom prst="rect">
            <a:avLst/>
          </a:prstGeom>
        </p:spPr>
        <p:txBody>
          <a:bodyPr/>
          <a:lstStyle/>
          <a:p>
            <a:fld id="{62BAD399-64D0-C340-A079-0AAD17D8239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3"/>
          <p:cNvSpPr txBox="1">
            <a:spLocks/>
          </p:cNvSpPr>
          <p:nvPr userDrawn="1"/>
        </p:nvSpPr>
        <p:spPr>
          <a:xfrm>
            <a:off x="3391781" y="6236114"/>
            <a:ext cx="4419600" cy="5847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smtClean="0">
                <a:solidFill>
                  <a:srgbClr val="1F497D"/>
                </a:solidFill>
                <a:latin typeface="Times New Roman"/>
                <a:cs typeface="Times New Roman"/>
              </a:rPr>
              <a:t>Center for  PRedictive Integrated </a:t>
            </a:r>
          </a:p>
          <a:p>
            <a:pPr algn="ctr"/>
            <a:r>
              <a:rPr lang="en-US" sz="1600" b="1" smtClean="0">
                <a:solidFill>
                  <a:srgbClr val="1F497D"/>
                </a:solidFill>
                <a:latin typeface="Times New Roman"/>
                <a:cs typeface="Times New Roman"/>
              </a:rPr>
              <a:t>Structural Materials Science</a:t>
            </a:r>
            <a:endParaRPr lang="en-US" sz="16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94084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7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435107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6976" indent="0">
              <a:buNone/>
              <a:defRPr sz="1200"/>
            </a:lvl2pPr>
            <a:lvl3pPr marL="913952" indent="0">
              <a:buNone/>
              <a:defRPr sz="1000"/>
            </a:lvl3pPr>
            <a:lvl4pPr marL="1370926" indent="0">
              <a:buNone/>
              <a:defRPr sz="900"/>
            </a:lvl4pPr>
            <a:lvl5pPr marL="1827899" indent="0">
              <a:buNone/>
              <a:defRPr sz="900"/>
            </a:lvl5pPr>
            <a:lvl6pPr marL="2284874" indent="0">
              <a:buNone/>
              <a:defRPr sz="900"/>
            </a:lvl6pPr>
            <a:lvl7pPr marL="2741851" indent="0">
              <a:buNone/>
              <a:defRPr sz="900"/>
            </a:lvl7pPr>
            <a:lvl8pPr marL="3198825" indent="0">
              <a:buNone/>
              <a:defRPr sz="900"/>
            </a:lvl8pPr>
            <a:lvl9pPr marL="3655801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7"/>
            <a:ext cx="2133600" cy="365125"/>
          </a:xfrm>
          <a:prstGeom prst="rect">
            <a:avLst/>
          </a:prstGeom>
        </p:spPr>
        <p:txBody>
          <a:bodyPr/>
          <a:lstStyle/>
          <a:p>
            <a:fld id="{D2C2A55D-21D0-9D4A-84B5-C3E766FB05B0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7/30/19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7"/>
            <a:ext cx="2133600" cy="365125"/>
          </a:xfrm>
          <a:prstGeom prst="rect">
            <a:avLst/>
          </a:prstGeom>
        </p:spPr>
        <p:txBody>
          <a:bodyPr/>
          <a:lstStyle/>
          <a:p>
            <a:fld id="{62BAD399-64D0-C340-A079-0AAD17D8239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3391781" y="6236114"/>
            <a:ext cx="4419600" cy="5847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smtClean="0">
                <a:solidFill>
                  <a:srgbClr val="1F497D"/>
                </a:solidFill>
                <a:latin typeface="Times New Roman"/>
                <a:cs typeface="Times New Roman"/>
              </a:rPr>
              <a:t>Center for  PRedictive Integrated </a:t>
            </a:r>
          </a:p>
          <a:p>
            <a:pPr algn="ctr"/>
            <a:r>
              <a:rPr lang="en-US" sz="1600" b="1" smtClean="0">
                <a:solidFill>
                  <a:srgbClr val="1F497D"/>
                </a:solidFill>
                <a:latin typeface="Times New Roman"/>
                <a:cs typeface="Times New Roman"/>
              </a:rPr>
              <a:t>Structural Materials Science</a:t>
            </a:r>
            <a:endParaRPr lang="en-US" sz="16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44442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4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6976" indent="0">
              <a:buNone/>
              <a:defRPr sz="2800"/>
            </a:lvl2pPr>
            <a:lvl3pPr marL="913952" indent="0">
              <a:buNone/>
              <a:defRPr sz="2400"/>
            </a:lvl3pPr>
            <a:lvl4pPr marL="1370926" indent="0">
              <a:buNone/>
              <a:defRPr sz="2000"/>
            </a:lvl4pPr>
            <a:lvl5pPr marL="1827899" indent="0">
              <a:buNone/>
              <a:defRPr sz="2000"/>
            </a:lvl5pPr>
            <a:lvl6pPr marL="2284874" indent="0">
              <a:buNone/>
              <a:defRPr sz="2000"/>
            </a:lvl6pPr>
            <a:lvl7pPr marL="2741851" indent="0">
              <a:buNone/>
              <a:defRPr sz="2000"/>
            </a:lvl7pPr>
            <a:lvl8pPr marL="3198825" indent="0">
              <a:buNone/>
              <a:defRPr sz="2000"/>
            </a:lvl8pPr>
            <a:lvl9pPr marL="3655801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2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6976" indent="0">
              <a:buNone/>
              <a:defRPr sz="1200"/>
            </a:lvl2pPr>
            <a:lvl3pPr marL="913952" indent="0">
              <a:buNone/>
              <a:defRPr sz="1000"/>
            </a:lvl3pPr>
            <a:lvl4pPr marL="1370926" indent="0">
              <a:buNone/>
              <a:defRPr sz="900"/>
            </a:lvl4pPr>
            <a:lvl5pPr marL="1827899" indent="0">
              <a:buNone/>
              <a:defRPr sz="900"/>
            </a:lvl5pPr>
            <a:lvl6pPr marL="2284874" indent="0">
              <a:buNone/>
              <a:defRPr sz="900"/>
            </a:lvl6pPr>
            <a:lvl7pPr marL="2741851" indent="0">
              <a:buNone/>
              <a:defRPr sz="900"/>
            </a:lvl7pPr>
            <a:lvl8pPr marL="3198825" indent="0">
              <a:buNone/>
              <a:defRPr sz="900"/>
            </a:lvl8pPr>
            <a:lvl9pPr marL="3655801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7"/>
            <a:ext cx="2133600" cy="365125"/>
          </a:xfrm>
          <a:prstGeom prst="rect">
            <a:avLst/>
          </a:prstGeom>
        </p:spPr>
        <p:txBody>
          <a:bodyPr/>
          <a:lstStyle/>
          <a:p>
            <a:fld id="{D2C2A55D-21D0-9D4A-84B5-C3E766FB05B0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7/30/19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7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7"/>
            <a:ext cx="2133600" cy="365125"/>
          </a:xfrm>
          <a:prstGeom prst="rect">
            <a:avLst/>
          </a:prstGeom>
        </p:spPr>
        <p:txBody>
          <a:bodyPr/>
          <a:lstStyle/>
          <a:p>
            <a:fld id="{62BAD399-64D0-C340-A079-0AAD17D82395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3391781" y="6236114"/>
            <a:ext cx="4419600" cy="5847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smtClean="0">
                <a:solidFill>
                  <a:srgbClr val="1F497D"/>
                </a:solidFill>
                <a:latin typeface="Times New Roman"/>
                <a:cs typeface="Times New Roman"/>
              </a:rPr>
              <a:t>Center for  PRedictive Integrated </a:t>
            </a:r>
          </a:p>
          <a:p>
            <a:pPr algn="ctr"/>
            <a:r>
              <a:rPr lang="en-US" sz="1600" b="1" smtClean="0">
                <a:solidFill>
                  <a:srgbClr val="1F497D"/>
                </a:solidFill>
                <a:latin typeface="Times New Roman"/>
                <a:cs typeface="Times New Roman"/>
              </a:rPr>
              <a:t>Structural Materials Science</a:t>
            </a:r>
            <a:endParaRPr lang="en-US" sz="16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03334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4" Type="http://schemas.openxmlformats.org/officeDocument/2006/relationships/image" Target="../media/image2.pn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3.png"/><Relationship Id="rId5" Type="http://schemas.openxmlformats.org/officeDocument/2006/relationships/image" Target="../media/image6.png"/><Relationship Id="rId1" Type="http://schemas.openxmlformats.org/officeDocument/2006/relationships/theme" Target="../theme/theme2.xml"/><Relationship Id="rId2" Type="http://schemas.openxmlformats.org/officeDocument/2006/relationships/image" Target="../media/image4.jpe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jpeg"/><Relationship Id="rId5" Type="http://schemas.openxmlformats.org/officeDocument/2006/relationships/image" Target="../media/image3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-13223"/>
            <a:ext cx="8229600" cy="1143000"/>
          </a:xfrm>
          <a:prstGeom prst="rect">
            <a:avLst/>
          </a:prstGeom>
        </p:spPr>
        <p:txBody>
          <a:bodyPr vert="horz" lIns="91395" tIns="45698" rIns="91395" bIns="45698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395" tIns="45698" rIns="91395" bIns="4569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7" name="Picture 9" descr="horizontal-logo-green-text.jpg"/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1493" y="6334951"/>
            <a:ext cx="2586744" cy="4196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2013 Michigan Logo.png"/>
          <p:cNvPicPr>
            <a:picLocks noChangeAspect="1"/>
          </p:cNvPicPr>
          <p:nvPr userDrawn="1"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05843" y="6268336"/>
            <a:ext cx="517115" cy="56847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154503" y="6205352"/>
            <a:ext cx="877218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 userDrawn="1"/>
        </p:nvGrpSpPr>
        <p:grpSpPr>
          <a:xfrm>
            <a:off x="7406967" y="6334951"/>
            <a:ext cx="1687910" cy="455205"/>
            <a:chOff x="7406967" y="6334951"/>
            <a:chExt cx="1687910" cy="455205"/>
          </a:xfrm>
        </p:grpSpPr>
        <p:sp>
          <p:nvSpPr>
            <p:cNvPr id="12" name="矩形 5"/>
            <p:cNvSpPr/>
            <p:nvPr/>
          </p:nvSpPr>
          <p:spPr>
            <a:xfrm>
              <a:off x="7406967" y="6334951"/>
              <a:ext cx="1687910" cy="455205"/>
            </a:xfrm>
            <a:prstGeom prst="rect">
              <a:avLst/>
            </a:prstGeom>
            <a:solidFill>
              <a:srgbClr val="21486E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6976"/>
              <a:endParaRPr kumimoji="1" lang="zh-CN" altLang="en-US">
                <a:solidFill>
                  <a:prstClr val="white"/>
                </a:solidFill>
                <a:latin typeface="Calibri"/>
                <a:ea typeface="宋体"/>
              </a:endParaRPr>
            </a:p>
          </p:txBody>
        </p:sp>
        <p:pic>
          <p:nvPicPr>
            <p:cNvPr id="13" name="图片 6" descr="prisms-logo.png"/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704667" y="6470055"/>
              <a:ext cx="1368778" cy="290578"/>
            </a:xfrm>
            <a:prstGeom prst="rect">
              <a:avLst/>
            </a:prstGeom>
          </p:spPr>
        </p:pic>
      </p:grpSp>
      <p:sp>
        <p:nvSpPr>
          <p:cNvPr id="1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391781" y="6236114"/>
            <a:ext cx="4419600" cy="5847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Center </a:t>
            </a:r>
            <a:r>
              <a:rPr lang="en-US" sz="1600" b="1" dirty="0">
                <a:solidFill>
                  <a:srgbClr val="1F497D"/>
                </a:solidFill>
                <a:latin typeface="Times New Roman"/>
                <a:cs typeface="Times New Roman"/>
              </a:rPr>
              <a:t>for </a:t>
            </a:r>
            <a:r>
              <a:rPr lang="en-US" sz="16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</a:t>
            </a:r>
            <a:r>
              <a:rPr lang="en-US" sz="1600" b="1" dirty="0" err="1" smtClean="0">
                <a:solidFill>
                  <a:srgbClr val="1F497D"/>
                </a:solidFill>
                <a:latin typeface="Times New Roman"/>
                <a:cs typeface="Times New Roman"/>
              </a:rPr>
              <a:t>PRedictive</a:t>
            </a:r>
            <a:r>
              <a:rPr lang="en-US" sz="16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 Integrated </a:t>
            </a:r>
          </a:p>
          <a:p>
            <a:pPr algn="ctr"/>
            <a:r>
              <a:rPr lang="en-US" sz="1600" b="1" dirty="0" smtClean="0">
                <a:solidFill>
                  <a:srgbClr val="1F497D"/>
                </a:solidFill>
                <a:latin typeface="Times New Roman"/>
                <a:cs typeface="Times New Roman"/>
              </a:rPr>
              <a:t>Structural Materials Science</a:t>
            </a:r>
            <a:endParaRPr lang="en-US" sz="1600" b="1" dirty="0">
              <a:solidFill>
                <a:srgbClr val="1F497D"/>
              </a:solidFill>
              <a:latin typeface="Times New Roman"/>
              <a:cs typeface="Times New Roman"/>
            </a:endParaRPr>
          </a:p>
        </p:txBody>
      </p:sp>
      <p:sp>
        <p:nvSpPr>
          <p:cNvPr id="15" name="矩形 28"/>
          <p:cNvSpPr/>
          <p:nvPr userDrawn="1"/>
        </p:nvSpPr>
        <p:spPr>
          <a:xfrm>
            <a:off x="-14110" y="0"/>
            <a:ext cx="9158110" cy="931333"/>
          </a:xfrm>
          <a:prstGeom prst="rect">
            <a:avLst/>
          </a:prstGeom>
          <a:solidFill>
            <a:srgbClr val="21486E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6976"/>
            <a:endParaRPr kumimoji="1" lang="zh-CN" altLang="en-US" dirty="0">
              <a:solidFill>
                <a:prstClr val="white"/>
              </a:solidFill>
              <a:latin typeface="Calibri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2022107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6976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731" indent="-342731" algn="l" defTabSz="456976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583" indent="-285609" algn="l" defTabSz="456976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435" indent="-228488" algn="l" defTabSz="456976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411" indent="-228488" algn="l" defTabSz="456976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388" indent="-228488" algn="l" defTabSz="456976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364" indent="-228488" algn="l" defTabSz="45697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338" indent="-228488" algn="l" defTabSz="45697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313" indent="-228488" algn="l" defTabSz="45697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287" indent="-228488" algn="l" defTabSz="456976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69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976" algn="l" defTabSz="4569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952" algn="l" defTabSz="4569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926" algn="l" defTabSz="4569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899" algn="l" defTabSz="4569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874" algn="l" defTabSz="4569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851" algn="l" defTabSz="4569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8825" algn="l" defTabSz="4569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5801" algn="l" defTabSz="4569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-1"/>
            <a:ext cx="9144000" cy="554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169" tIns="45587" rIns="91169" bIns="4558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52438" y="866775"/>
            <a:ext cx="8410575" cy="5259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169" tIns="45587" rIns="91169" bIns="4558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13750" y="6351588"/>
            <a:ext cx="381000" cy="365125"/>
          </a:xfrm>
          <a:prstGeom prst="rect">
            <a:avLst/>
          </a:prstGeom>
        </p:spPr>
        <p:txBody>
          <a:bodyPr vert="horz" lIns="91169" tIns="45587" rIns="91169" bIns="45587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rgbClr val="10663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defTabSz="914400">
              <a:defRPr/>
            </a:pPr>
            <a:fld id="{0706B74A-FC86-4F43-83EB-56E873241F13}" type="slidenum">
              <a:rPr lang="en-US"/>
              <a:pPr defTabSz="914400">
                <a:defRPr/>
              </a:pPr>
              <a:t>‹#›</a:t>
            </a:fld>
            <a:endParaRPr lang="en-US" dirty="0"/>
          </a:p>
        </p:txBody>
      </p:sp>
      <p:pic>
        <p:nvPicPr>
          <p:cNvPr id="2053" name="Picture 9" descr="horizontal-logo-green-text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7200" y="6354776"/>
            <a:ext cx="2438400" cy="407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矩形 28"/>
          <p:cNvSpPr/>
          <p:nvPr userDrawn="1"/>
        </p:nvSpPr>
        <p:spPr>
          <a:xfrm>
            <a:off x="-14110" y="1"/>
            <a:ext cx="9158110" cy="760440"/>
          </a:xfrm>
          <a:prstGeom prst="rect">
            <a:avLst/>
          </a:prstGeom>
          <a:solidFill>
            <a:srgbClr val="21486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6976"/>
            <a:endParaRPr kumimoji="1" lang="zh-CN" altLang="en-US" dirty="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416441" y="6273299"/>
            <a:ext cx="4419600" cy="5847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1F497D"/>
                </a:solidFill>
                <a:latin typeface="Calibri"/>
              </a:rPr>
              <a:t>Center for  </a:t>
            </a:r>
            <a:r>
              <a:rPr lang="en-US" sz="1600" dirty="0" err="1">
                <a:solidFill>
                  <a:srgbClr val="1F497D"/>
                </a:solidFill>
                <a:latin typeface="Calibri"/>
              </a:rPr>
              <a:t>PRedictive</a:t>
            </a:r>
            <a:r>
              <a:rPr lang="en-US" sz="1600" dirty="0">
                <a:solidFill>
                  <a:srgbClr val="1F497D"/>
                </a:solidFill>
                <a:latin typeface="Calibri"/>
              </a:rPr>
              <a:t> Integrated </a:t>
            </a:r>
          </a:p>
          <a:p>
            <a:pPr algn="ctr"/>
            <a:r>
              <a:rPr lang="en-US" sz="1600" dirty="0">
                <a:solidFill>
                  <a:srgbClr val="1F497D"/>
                </a:solidFill>
                <a:latin typeface="Calibri"/>
              </a:rPr>
              <a:t>Structural Materials Science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7341033" y="6359748"/>
            <a:ext cx="1666382" cy="455204"/>
            <a:chOff x="7491729" y="6402796"/>
            <a:chExt cx="1666382" cy="455204"/>
          </a:xfrm>
        </p:grpSpPr>
        <p:sp>
          <p:nvSpPr>
            <p:cNvPr id="10" name="矩形 164"/>
            <p:cNvSpPr/>
            <p:nvPr/>
          </p:nvSpPr>
          <p:spPr>
            <a:xfrm>
              <a:off x="7491729" y="6402796"/>
              <a:ext cx="1666382" cy="455204"/>
            </a:xfrm>
            <a:prstGeom prst="rect">
              <a:avLst/>
            </a:prstGeom>
            <a:solidFill>
              <a:srgbClr val="21486E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6976"/>
              <a:endParaRPr kumimoji="1" lang="zh-CN" altLang="en-US">
                <a:solidFill>
                  <a:prstClr val="white"/>
                </a:solidFill>
                <a:latin typeface="Calibri"/>
                <a:ea typeface="宋体"/>
              </a:endParaRPr>
            </a:p>
          </p:txBody>
        </p:sp>
        <p:pic>
          <p:nvPicPr>
            <p:cNvPr id="11" name="图片 165" descr="prisms-logo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704667" y="6470055"/>
              <a:ext cx="1368778" cy="290578"/>
            </a:xfrm>
            <a:prstGeom prst="rect">
              <a:avLst/>
            </a:prstGeom>
          </p:spPr>
        </p:pic>
      </p:grpSp>
      <p:pic>
        <p:nvPicPr>
          <p:cNvPr id="12" name="Picture 11" descr="2013 Michigan Logo.png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21770" y="6293756"/>
            <a:ext cx="474110" cy="521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879377"/>
      </p:ext>
    </p:extLst>
  </p:cSld>
  <p:clrMap bg1="lt1" tx1="dk1" bg2="lt2" tx2="dk2" accent1="accent1" accent2="accent2" accent3="accent3" accent4="accent4" accent5="accent5" accent6="accent6" hlink="hlink" folHlink="folHlink"/>
  <p:hf hd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2600" b="1" kern="1200">
          <a:solidFill>
            <a:srgbClr val="106636"/>
          </a:solidFill>
          <a:latin typeface="Arial" pitchFamily="34" charset="0"/>
          <a:ea typeface="+mj-ea"/>
          <a:cs typeface="Arial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cs typeface="Arial" charset="0"/>
        </a:defRPr>
      </a:lvl5pPr>
      <a:lvl6pPr marL="455855" algn="ctr" rtl="0" eaLnBrk="1" fontAlgn="base" hangingPunct="1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cs typeface="Arial" charset="0"/>
        </a:defRPr>
      </a:lvl6pPr>
      <a:lvl7pPr marL="911711" algn="ctr" rtl="0" eaLnBrk="1" fontAlgn="base" hangingPunct="1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cs typeface="Arial" charset="0"/>
        </a:defRPr>
      </a:lvl7pPr>
      <a:lvl8pPr marL="1367560" algn="ctr" rtl="0" eaLnBrk="1" fontAlgn="base" hangingPunct="1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cs typeface="Arial" charset="0"/>
        </a:defRPr>
      </a:lvl8pPr>
      <a:lvl9pPr marL="1823420" algn="ctr" rtl="0" eaLnBrk="1" fontAlgn="base" hangingPunct="1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cs typeface="Arial" charset="0"/>
        </a:defRPr>
      </a:lvl9pPr>
    </p:titleStyle>
    <p:bodyStyle>
      <a:lvl1pPr marL="340795" indent="-340795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b="1" kern="1200">
          <a:solidFill>
            <a:srgbClr val="146737"/>
          </a:solidFill>
          <a:latin typeface="Arial" pitchFamily="34" charset="0"/>
          <a:ea typeface="+mn-ea"/>
          <a:cs typeface="Arial" pitchFamily="34" charset="0"/>
        </a:defRPr>
      </a:lvl1pPr>
      <a:lvl2pPr marL="740234" indent="-283732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200" kern="1200">
          <a:solidFill>
            <a:srgbClr val="404040"/>
          </a:solidFill>
          <a:latin typeface="Arial" pitchFamily="34" charset="0"/>
          <a:ea typeface="+mn-ea"/>
          <a:cs typeface="Arial" pitchFamily="34" charset="0"/>
        </a:defRPr>
      </a:lvl2pPr>
      <a:lvl3pPr marL="1138095" indent="-226672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594598" indent="-226672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1104" indent="-226672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07205" indent="-227932" algn="l" defTabSz="911711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63060" indent="-227932" algn="l" defTabSz="911711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18914" indent="-227932" algn="l" defTabSz="911711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74769" indent="-227932" algn="l" defTabSz="911711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17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5855" algn="l" defTabSz="9117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1711" algn="l" defTabSz="9117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7560" algn="l" defTabSz="9117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3420" algn="l" defTabSz="9117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79273" algn="l" defTabSz="9117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35129" algn="l" defTabSz="9117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0987" algn="l" defTabSz="9117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46842" algn="l" defTabSz="9117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-1"/>
            <a:ext cx="9144000" cy="5548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169" tIns="45587" rIns="91169" bIns="4558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52438" y="866775"/>
            <a:ext cx="8410575" cy="5259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169" tIns="45587" rIns="91169" bIns="4558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13750" y="6351588"/>
            <a:ext cx="381000" cy="365125"/>
          </a:xfrm>
          <a:prstGeom prst="rect">
            <a:avLst/>
          </a:prstGeom>
        </p:spPr>
        <p:txBody>
          <a:bodyPr vert="horz" lIns="91169" tIns="45587" rIns="91169" bIns="45587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rgbClr val="10663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defTabSz="914400">
              <a:defRPr/>
            </a:pPr>
            <a:fld id="{0706B74A-FC86-4F43-83EB-56E873241F13}" type="slidenum">
              <a:rPr lang="en-US"/>
              <a:pPr defTabSz="914400">
                <a:defRPr/>
              </a:pPr>
              <a:t>‹#›</a:t>
            </a:fld>
            <a:endParaRPr lang="en-US" dirty="0"/>
          </a:p>
        </p:txBody>
      </p:sp>
      <p:pic>
        <p:nvPicPr>
          <p:cNvPr id="2053" name="Picture 9" descr="horizontal-logo-green-text.jp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7200" y="6354776"/>
            <a:ext cx="2438400" cy="407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矩形 28"/>
          <p:cNvSpPr/>
          <p:nvPr userDrawn="1"/>
        </p:nvSpPr>
        <p:spPr>
          <a:xfrm>
            <a:off x="-14110" y="1"/>
            <a:ext cx="9158110" cy="760440"/>
          </a:xfrm>
          <a:prstGeom prst="rect">
            <a:avLst/>
          </a:prstGeom>
          <a:solidFill>
            <a:srgbClr val="21486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6976"/>
            <a:endParaRPr kumimoji="1" lang="zh-CN" altLang="en-US" dirty="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416441" y="6273299"/>
            <a:ext cx="4419600" cy="5847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1F497D"/>
                </a:solidFill>
                <a:latin typeface="Calibri"/>
              </a:rPr>
              <a:t>Center for  </a:t>
            </a:r>
            <a:r>
              <a:rPr lang="en-US" sz="1600" dirty="0" err="1">
                <a:solidFill>
                  <a:srgbClr val="1F497D"/>
                </a:solidFill>
                <a:latin typeface="Calibri"/>
              </a:rPr>
              <a:t>PRedictive</a:t>
            </a:r>
            <a:r>
              <a:rPr lang="en-US" sz="1600" dirty="0">
                <a:solidFill>
                  <a:srgbClr val="1F497D"/>
                </a:solidFill>
                <a:latin typeface="Calibri"/>
              </a:rPr>
              <a:t> Integrated </a:t>
            </a:r>
          </a:p>
          <a:p>
            <a:pPr algn="ctr"/>
            <a:r>
              <a:rPr lang="en-US" sz="1600" dirty="0">
                <a:solidFill>
                  <a:srgbClr val="1F497D"/>
                </a:solidFill>
                <a:latin typeface="Calibri"/>
              </a:rPr>
              <a:t>Structural Materials Science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7341033" y="6359748"/>
            <a:ext cx="1666382" cy="455204"/>
            <a:chOff x="7491729" y="6402796"/>
            <a:chExt cx="1666382" cy="455204"/>
          </a:xfrm>
        </p:grpSpPr>
        <p:sp>
          <p:nvSpPr>
            <p:cNvPr id="10" name="矩形 164"/>
            <p:cNvSpPr/>
            <p:nvPr/>
          </p:nvSpPr>
          <p:spPr>
            <a:xfrm>
              <a:off x="7491729" y="6402796"/>
              <a:ext cx="1666382" cy="455204"/>
            </a:xfrm>
            <a:prstGeom prst="rect">
              <a:avLst/>
            </a:prstGeom>
            <a:solidFill>
              <a:srgbClr val="21486E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6976"/>
              <a:endParaRPr kumimoji="1" lang="zh-CN" altLang="en-US">
                <a:solidFill>
                  <a:prstClr val="white"/>
                </a:solidFill>
                <a:latin typeface="Calibri"/>
                <a:ea typeface="宋体"/>
              </a:endParaRPr>
            </a:p>
          </p:txBody>
        </p:sp>
        <p:pic>
          <p:nvPicPr>
            <p:cNvPr id="11" name="图片 165" descr="prisms-logo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704667" y="6470055"/>
              <a:ext cx="1368778" cy="290578"/>
            </a:xfrm>
            <a:prstGeom prst="rect">
              <a:avLst/>
            </a:prstGeom>
          </p:spPr>
        </p:pic>
      </p:grpSp>
      <p:pic>
        <p:nvPicPr>
          <p:cNvPr id="12" name="Picture 11" descr="2013 Michigan Logo.png"/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21770" y="6293756"/>
            <a:ext cx="474110" cy="521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409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</p:sldLayoutIdLs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2600" b="1" kern="1200">
          <a:solidFill>
            <a:srgbClr val="106636"/>
          </a:solidFill>
          <a:latin typeface="Arial" pitchFamily="34" charset="0"/>
          <a:ea typeface="+mj-ea"/>
          <a:cs typeface="Arial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cs typeface="Arial" charset="0"/>
        </a:defRPr>
      </a:lvl5pPr>
      <a:lvl6pPr marL="455855" algn="ctr" rtl="0" eaLnBrk="1" fontAlgn="base" hangingPunct="1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cs typeface="Arial" charset="0"/>
        </a:defRPr>
      </a:lvl6pPr>
      <a:lvl7pPr marL="911711" algn="ctr" rtl="0" eaLnBrk="1" fontAlgn="base" hangingPunct="1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cs typeface="Arial" charset="0"/>
        </a:defRPr>
      </a:lvl7pPr>
      <a:lvl8pPr marL="1367560" algn="ctr" rtl="0" eaLnBrk="1" fontAlgn="base" hangingPunct="1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cs typeface="Arial" charset="0"/>
        </a:defRPr>
      </a:lvl8pPr>
      <a:lvl9pPr marL="1823420" algn="ctr" rtl="0" eaLnBrk="1" fontAlgn="base" hangingPunct="1">
        <a:spcBef>
          <a:spcPct val="0"/>
        </a:spcBef>
        <a:spcAft>
          <a:spcPct val="0"/>
        </a:spcAft>
        <a:defRPr sz="2400">
          <a:solidFill>
            <a:srgbClr val="106636"/>
          </a:solidFill>
          <a:latin typeface="Arial" charset="0"/>
          <a:cs typeface="Arial" charset="0"/>
        </a:defRPr>
      </a:lvl9pPr>
    </p:titleStyle>
    <p:bodyStyle>
      <a:lvl1pPr marL="340795" indent="-340795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b="1" kern="1200">
          <a:solidFill>
            <a:srgbClr val="146737"/>
          </a:solidFill>
          <a:latin typeface="Arial" pitchFamily="34" charset="0"/>
          <a:ea typeface="+mn-ea"/>
          <a:cs typeface="Arial" pitchFamily="34" charset="0"/>
        </a:defRPr>
      </a:lvl1pPr>
      <a:lvl2pPr marL="740234" indent="-283732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200" kern="1200">
          <a:solidFill>
            <a:srgbClr val="404040"/>
          </a:solidFill>
          <a:latin typeface="Arial" pitchFamily="34" charset="0"/>
          <a:ea typeface="+mn-ea"/>
          <a:cs typeface="Arial" pitchFamily="34" charset="0"/>
        </a:defRPr>
      </a:lvl2pPr>
      <a:lvl3pPr marL="1138095" indent="-226672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594598" indent="-226672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1104" indent="-226672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07205" indent="-227932" algn="l" defTabSz="911711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63060" indent="-227932" algn="l" defTabSz="911711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18914" indent="-227932" algn="l" defTabSz="911711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74769" indent="-227932" algn="l" defTabSz="911711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17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5855" algn="l" defTabSz="9117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1711" algn="l" defTabSz="9117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67560" algn="l" defTabSz="9117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3420" algn="l" defTabSz="9117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79273" algn="l" defTabSz="9117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35129" algn="l" defTabSz="9117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0987" algn="l" defTabSz="9117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46842" algn="l" defTabSz="91171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3.png"/><Relationship Id="rId5" Type="http://schemas.openxmlformats.org/officeDocument/2006/relationships/image" Target="../media/image34.png"/><Relationship Id="rId1" Type="http://schemas.microsoft.com/office/2007/relationships/media" Target="../media/media1.mpg"/><Relationship Id="rId2" Type="http://schemas.openxmlformats.org/officeDocument/2006/relationships/video" Target="../media/media1.m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4" Type="http://schemas.openxmlformats.org/officeDocument/2006/relationships/image" Target="../media/image37.png"/><Relationship Id="rId5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4" Type="http://schemas.openxmlformats.org/officeDocument/2006/relationships/image" Target="../media/image9.png"/><Relationship Id="rId5" Type="http://schemas.openxmlformats.org/officeDocument/2006/relationships/package" Target="../embeddings/Microsoft_Word_Document2.docx"/><Relationship Id="rId6" Type="http://schemas.openxmlformats.org/officeDocument/2006/relationships/image" Target="../media/image10.emf"/><Relationship Id="rId7" Type="http://schemas.openxmlformats.org/officeDocument/2006/relationships/image" Target="../media/image11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8.emf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67732"/>
            <a:ext cx="9144000" cy="14562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alphaModFix amt="34000"/>
          </a:blip>
          <a:srcRect l="741" t="33363" r="926"/>
          <a:stretch/>
        </p:blipFill>
        <p:spPr>
          <a:xfrm>
            <a:off x="0" y="-67732"/>
            <a:ext cx="9144000" cy="6300778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1354677"/>
            <a:ext cx="7772400" cy="1720857"/>
          </a:xfrm>
        </p:spPr>
        <p:txBody>
          <a:bodyPr>
            <a:normAutofit/>
          </a:bodyPr>
          <a:lstStyle/>
          <a:p>
            <a:r>
              <a:rPr lang="en-US" sz="4800" dirty="0" smtClean="0">
                <a:solidFill>
                  <a:schemeClr val="tx1"/>
                </a:solidFill>
              </a:rPr>
              <a:t>The PRISMS Phase Field Code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12" name="Subtitle 11"/>
          <p:cNvSpPr>
            <a:spLocks noGrp="1"/>
          </p:cNvSpPr>
          <p:nvPr>
            <p:ph type="subTitle" idx="1"/>
          </p:nvPr>
        </p:nvSpPr>
        <p:spPr>
          <a:xfrm>
            <a:off x="931334" y="3268143"/>
            <a:ext cx="7281333" cy="2370665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Trainers: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Steve </a:t>
            </a:r>
            <a:r>
              <a:rPr lang="en-US" dirty="0" smtClean="0">
                <a:solidFill>
                  <a:srgbClr val="000000"/>
                </a:solidFill>
              </a:rPr>
              <a:t>DeWitt</a:t>
            </a:r>
            <a:endParaRPr lang="en-US" dirty="0" smtClean="0">
              <a:solidFill>
                <a:srgbClr val="000000"/>
              </a:solidFill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David </a:t>
            </a:r>
            <a:r>
              <a:rPr lang="en-US" dirty="0" err="1" smtClean="0">
                <a:solidFill>
                  <a:srgbClr val="000000"/>
                </a:solidFill>
              </a:rPr>
              <a:t>Montiel</a:t>
            </a:r>
            <a:endParaRPr lang="en-US" dirty="0" smtClean="0">
              <a:solidFill>
                <a:srgbClr val="000000"/>
              </a:solidFill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Jason Luce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7" name="Picture 6" descr="logo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14" b="22621"/>
          <a:stretch/>
        </p:blipFill>
        <p:spPr>
          <a:xfrm>
            <a:off x="1243017" y="514806"/>
            <a:ext cx="6827630" cy="1137880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2078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Three Types of PRISMS-PF Users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1540"/>
            <a:ext cx="8229600" cy="4525963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Uses PRISMS-PF applications</a:t>
            </a:r>
          </a:p>
          <a:p>
            <a:pPr marL="914400" lvl="1" indent="-514350"/>
            <a:r>
              <a:rPr lang="en-US" dirty="0" smtClean="0"/>
              <a:t>No C++ knowledge needed</a:t>
            </a:r>
          </a:p>
          <a:p>
            <a:pPr marL="914400" lvl="1" indent="-514350"/>
            <a:r>
              <a:rPr lang="en-US" dirty="0" smtClean="0"/>
              <a:t>No </a:t>
            </a:r>
            <a:r>
              <a:rPr lang="en-US" dirty="0" err="1" smtClean="0"/>
              <a:t>deal.II</a:t>
            </a:r>
            <a:r>
              <a:rPr lang="en-US" dirty="0" smtClean="0"/>
              <a:t> knowledge needed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Creates PRISMS-PF applications</a:t>
            </a:r>
          </a:p>
          <a:p>
            <a:pPr marL="914400" lvl="1" indent="-514350"/>
            <a:r>
              <a:rPr lang="en-US" dirty="0" smtClean="0"/>
              <a:t>Minimal C++ knowledge needed</a:t>
            </a:r>
          </a:p>
          <a:p>
            <a:pPr marL="914400" lvl="1" indent="-514350"/>
            <a:r>
              <a:rPr lang="en-US" dirty="0" smtClean="0"/>
              <a:t>No </a:t>
            </a:r>
            <a:r>
              <a:rPr lang="en-US" dirty="0" err="1" smtClean="0"/>
              <a:t>deal.II</a:t>
            </a:r>
            <a:r>
              <a:rPr lang="en-US" dirty="0" smtClean="0"/>
              <a:t> knowledge needed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Extends PRISMS-PF itself</a:t>
            </a:r>
          </a:p>
          <a:p>
            <a:pPr marL="914400" lvl="1" indent="-514350"/>
            <a:r>
              <a:rPr lang="en-US" dirty="0" smtClean="0"/>
              <a:t>C++ knowledge needed</a:t>
            </a:r>
          </a:p>
          <a:p>
            <a:pPr marL="914400" lvl="1" indent="-514350"/>
            <a:r>
              <a:rPr lang="en-US" dirty="0" err="1" smtClean="0"/>
              <a:t>deal.II</a:t>
            </a:r>
            <a:r>
              <a:rPr lang="en-US" dirty="0" smtClean="0"/>
              <a:t> knowledge needed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5879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5295810"/>
            <a:ext cx="9144000" cy="15621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of PRISMS-PF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1914" y="1081961"/>
            <a:ext cx="3950157" cy="4525963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b="1" dirty="0" smtClean="0"/>
              <a:t>Comparison vs. Finite Difference</a:t>
            </a:r>
          </a:p>
          <a:p>
            <a:r>
              <a:rPr lang="en-US" dirty="0"/>
              <a:t>Finite difference code</a:t>
            </a:r>
          </a:p>
          <a:p>
            <a:pPr lvl="1"/>
            <a:r>
              <a:rPr lang="en-US" dirty="0"/>
              <a:t>Fortran with MPI parallelization</a:t>
            </a:r>
          </a:p>
          <a:p>
            <a:pPr lvl="1"/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order central differences</a:t>
            </a:r>
          </a:p>
          <a:p>
            <a:pPr lvl="1"/>
            <a:r>
              <a:rPr lang="en-US" dirty="0"/>
              <a:t>Explicit time stepping</a:t>
            </a:r>
          </a:p>
          <a:p>
            <a:r>
              <a:rPr lang="en-US" dirty="0" smtClean="0"/>
              <a:t>Two growing particles in 3D</a:t>
            </a:r>
          </a:p>
          <a:p>
            <a:pPr lvl="1"/>
            <a:r>
              <a:rPr lang="en-US" dirty="0" smtClean="0"/>
              <a:t>Cahn-Hilliard/Allen-Cahn</a:t>
            </a:r>
          </a:p>
          <a:p>
            <a:pPr lvl="1"/>
            <a:r>
              <a:rPr lang="en-US" dirty="0" smtClean="0"/>
              <a:t>Related to standard solidification and precipitation models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29C5-69DA-3F4C-931B-84723845863B}" type="slidenum">
              <a:rPr lang="en-US" smtClean="0"/>
              <a:t>11</a:t>
            </a:fld>
            <a:endParaRPr lang="en-US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791929" y="1081961"/>
            <a:ext cx="3950157" cy="2073002"/>
          </a:xfrm>
          <a:prstGeom prst="rect">
            <a:avLst/>
          </a:prstGeom>
        </p:spPr>
        <p:txBody>
          <a:bodyPr vert="horz" lIns="0" tIns="0" rIns="0" bIns="0" rtlCol="0">
            <a:normAutofit fontScale="92500" lnSpcReduction="20000"/>
          </a:bodyPr>
          <a:lstStyle>
            <a:lvl1pPr marL="227013" indent="-227013" algn="l" defTabSz="457200" rtl="0" eaLnBrk="1" latinLnBrk="0" hangingPunct="1">
              <a:spcBef>
                <a:spcPct val="20000"/>
              </a:spcBef>
              <a:buClr>
                <a:srgbClr val="1D3C81"/>
              </a:buClr>
              <a:buSzPct val="100000"/>
              <a:buFont typeface="Wingdings" charset="2"/>
              <a:buChar char="§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7063" indent="-287338" algn="l" defTabSz="457200" rtl="0" eaLnBrk="1" latinLnBrk="0" hangingPunct="1">
              <a:spcBef>
                <a:spcPct val="20000"/>
              </a:spcBef>
              <a:buClr>
                <a:srgbClr val="1D3C81"/>
              </a:buClr>
              <a:buSzPct val="80000"/>
              <a:buFont typeface="Wingdings" charset="2"/>
              <a:buChar char="−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0100" indent="-227013" algn="l" defTabSz="457200" rtl="0" eaLnBrk="1" latinLnBrk="0" hangingPunct="1">
              <a:spcBef>
                <a:spcPct val="20000"/>
              </a:spcBef>
              <a:buClr>
                <a:srgbClr val="1D3C81"/>
              </a:buClr>
              <a:buFont typeface="Lucida Grande"/>
              <a:buChar char="●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73138" indent="-173038" algn="l" defTabSz="457200" rtl="0" eaLnBrk="1" latinLnBrk="0" hangingPunct="1">
              <a:spcBef>
                <a:spcPct val="20000"/>
              </a:spcBef>
              <a:buClr>
                <a:srgbClr val="1D3C81"/>
              </a:buClr>
              <a:buFont typeface="Arial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6175" indent="-173038" algn="l" defTabSz="457200" rtl="0" eaLnBrk="1" latinLnBrk="0" hangingPunct="1">
              <a:spcBef>
                <a:spcPct val="20000"/>
              </a:spcBef>
              <a:buClr>
                <a:srgbClr val="1D3C81"/>
              </a:buClr>
              <a:buFont typeface="Wingdings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charset="2"/>
              <a:buNone/>
            </a:pPr>
            <a:r>
              <a:rPr lang="en-US" sz="2200" b="1" dirty="0" smtClean="0"/>
              <a:t>Comparison vs. Open Source Codes</a:t>
            </a:r>
          </a:p>
          <a:p>
            <a:pPr marL="0" indent="0" algn="ctr">
              <a:buFont typeface="Wingdings" charset="2"/>
              <a:buNone/>
            </a:pPr>
            <a:endParaRPr lang="en-US" sz="600" dirty="0" smtClean="0"/>
          </a:p>
          <a:p>
            <a:r>
              <a:rPr lang="en-US" sz="2200" dirty="0" err="1" smtClean="0"/>
              <a:t>PFHub</a:t>
            </a:r>
            <a:r>
              <a:rPr lang="en-US" sz="2200" dirty="0" smtClean="0"/>
              <a:t> dendritic solidification benchmark</a:t>
            </a:r>
          </a:p>
          <a:p>
            <a:pPr lvl="1"/>
            <a:r>
              <a:rPr lang="en-US" sz="1900" dirty="0" smtClean="0"/>
              <a:t>Developed by the </a:t>
            </a:r>
            <a:r>
              <a:rPr lang="en-US" sz="1900" dirty="0" err="1" smtClean="0"/>
              <a:t>CHiMaD</a:t>
            </a:r>
            <a:r>
              <a:rPr lang="en-US" sz="1900" dirty="0" smtClean="0"/>
              <a:t> Center (NIST/Northwestern/Argonne)</a:t>
            </a:r>
          </a:p>
          <a:p>
            <a:r>
              <a:rPr lang="en-US" sz="2200" dirty="0"/>
              <a:t>Results uploaded to </a:t>
            </a:r>
            <a:endParaRPr lang="en-US" sz="2200" dirty="0" smtClean="0"/>
          </a:p>
          <a:p>
            <a:pPr marL="0" indent="0">
              <a:buNone/>
            </a:pPr>
            <a:r>
              <a:rPr lang="en-US" sz="2200" dirty="0" smtClean="0"/>
              <a:t>    https</a:t>
            </a:r>
            <a:r>
              <a:rPr lang="en-US" sz="2200" dirty="0"/>
              <a:t>://</a:t>
            </a:r>
            <a:r>
              <a:rPr lang="en-US" sz="2200" dirty="0" err="1"/>
              <a:t>pages.nist.gov</a:t>
            </a:r>
            <a:r>
              <a:rPr lang="en-US" dirty="0"/>
              <a:t>/</a:t>
            </a:r>
            <a:r>
              <a:rPr lang="en-US" dirty="0" err="1"/>
              <a:t>pfhub</a:t>
            </a:r>
            <a:r>
              <a:rPr lang="en-US" dirty="0"/>
              <a:t>/</a:t>
            </a:r>
            <a:endParaRPr lang="en-US" dirty="0" smtClean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114" y="4175496"/>
            <a:ext cx="2526306" cy="2518883"/>
          </a:xfrm>
          <a:prstGeom prst="rect">
            <a:avLst/>
          </a:prstGeom>
        </p:spPr>
      </p:pic>
      <p:pic>
        <p:nvPicPr>
          <p:cNvPr id="16" name="Picture 15" descr="Macintosh HD:Users:stephendewitt:Box Sync:PRISMS:PRISMS-PF Code Paper:solidification plots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880" b="64408"/>
          <a:stretch/>
        </p:blipFill>
        <p:spPr bwMode="auto">
          <a:xfrm>
            <a:off x="4791929" y="3375812"/>
            <a:ext cx="3950157" cy="259040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8" name="Picture 17" descr="Screen Shot 2018-11-02 at 12.04.0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511" y="3154963"/>
            <a:ext cx="4425392" cy="2687420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 flipH="1">
            <a:off x="6849207" y="4337465"/>
            <a:ext cx="107020" cy="1177186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359793" y="3942342"/>
            <a:ext cx="1222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PRISMS-PF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8314175"/>
              </p:ext>
            </p:extLst>
          </p:nvPr>
        </p:nvGraphicFramePr>
        <p:xfrm>
          <a:off x="401912" y="4613930"/>
          <a:ext cx="4131268" cy="1854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65634"/>
                <a:gridCol w="206563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Element/Mesh</a:t>
                      </a:r>
                      <a:r>
                        <a:rPr lang="en-US" baseline="0" dirty="0" smtClean="0"/>
                        <a:t> Type</a:t>
                      </a:r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Speedup vs. FD</a:t>
                      </a:r>
                      <a:endParaRPr lang="en-US" dirty="0"/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Linear/Regular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0.028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Quadratic/Regular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Cubic/Regular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1.9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Cubic/Adaptive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12.0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68839" y="4114280"/>
            <a:ext cx="43385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PRISMS-PF Performance at Fixed Error*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401914" y="6500200"/>
            <a:ext cx="71934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*Equivalent to 5 pts. in the interface for FD</a:t>
            </a:r>
            <a:endParaRPr lang="en-US" sz="1400" dirty="0"/>
          </a:p>
        </p:txBody>
      </p:sp>
      <p:pic>
        <p:nvPicPr>
          <p:cNvPr id="9" name="Picture 8" descr="downloa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8647" y="3154963"/>
            <a:ext cx="4321120" cy="3430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474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1" grpId="0"/>
      <p:bldP spid="21" grpId="1"/>
      <p:bldP spid="6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4246280"/>
            <a:ext cx="9144000" cy="26117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1914" y="-9399"/>
            <a:ext cx="8340172" cy="957532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PRISMS-PF on </a:t>
            </a:r>
            <a:r>
              <a:rPr lang="en-US" sz="2800" dirty="0" err="1" smtClean="0"/>
              <a:t>nanoHUB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(https://</a:t>
            </a:r>
            <a:r>
              <a:rPr lang="en-US" sz="2800" dirty="0" err="1" smtClean="0"/>
              <a:t>nanohub.org</a:t>
            </a:r>
            <a:r>
              <a:rPr lang="en-US" sz="2800" dirty="0" smtClean="0"/>
              <a:t>/tools/</a:t>
            </a:r>
            <a:r>
              <a:rPr lang="en-US" sz="2800" dirty="0" err="1" smtClean="0"/>
              <a:t>prismspfmisfit</a:t>
            </a:r>
            <a:r>
              <a:rPr lang="en-US" sz="2800" dirty="0" smtClean="0"/>
              <a:t>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0966" y="5636106"/>
            <a:ext cx="7444103" cy="1158617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2D equilibrium shape of a precipitate, given misfit/interfacial energy/elastic constants</a:t>
            </a:r>
          </a:p>
          <a:p>
            <a:r>
              <a:rPr lang="en-US" dirty="0"/>
              <a:t>Targeted for classroom </a:t>
            </a:r>
            <a:r>
              <a:rPr lang="en-US" dirty="0" smtClean="0"/>
              <a:t>use</a:t>
            </a:r>
          </a:p>
          <a:p>
            <a:r>
              <a:rPr lang="en-US" dirty="0" smtClean="0"/>
              <a:t>Companion worksheet being developed by Susan Gentry </a:t>
            </a:r>
            <a:r>
              <a:rPr lang="en-US" dirty="0"/>
              <a:t>(</a:t>
            </a:r>
            <a:r>
              <a:rPr lang="en-US" dirty="0" smtClean="0"/>
              <a:t>UC Davis)</a:t>
            </a:r>
            <a:endParaRPr lang="en-US" dirty="0"/>
          </a:p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6"/>
          <a:stretch/>
        </p:blipFill>
        <p:spPr bwMode="auto">
          <a:xfrm>
            <a:off x="1503540" y="1023278"/>
            <a:ext cx="6514796" cy="45225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88030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PRISMS-PF and Materials Commons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29C5-69DA-3F4C-931B-84723845863B}" type="slidenum">
              <a:rPr lang="en-US" smtClean="0"/>
              <a:t>13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5295810"/>
            <a:ext cx="9237730" cy="15621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109465"/>
            <a:ext cx="8229600" cy="984818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sz="2400" dirty="0" smtClean="0"/>
              <a:t>Command line tool automatically parses the PRISMS-PF app files and uploads the metadata and simulation results to Materials Commons</a:t>
            </a: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13563"/>
            <a:ext cx="4178397" cy="217716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0339" y="3811907"/>
            <a:ext cx="6578152" cy="255817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9" name="Right Arrow 8"/>
          <p:cNvSpPr/>
          <p:nvPr/>
        </p:nvSpPr>
        <p:spPr>
          <a:xfrm rot="1801350">
            <a:off x="2408600" y="3690023"/>
            <a:ext cx="725949" cy="311829"/>
          </a:xfrm>
          <a:prstGeom prst="rightArrow">
            <a:avLst/>
          </a:prstGeom>
          <a:solidFill>
            <a:srgbClr val="0000FF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r="2105"/>
          <a:stretch/>
        </p:blipFill>
        <p:spPr>
          <a:xfrm>
            <a:off x="284352" y="4992550"/>
            <a:ext cx="2796841" cy="186545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11" name="Right Arrow 10"/>
          <p:cNvSpPr/>
          <p:nvPr/>
        </p:nvSpPr>
        <p:spPr>
          <a:xfrm rot="10953944">
            <a:off x="2771352" y="5868116"/>
            <a:ext cx="2373829" cy="311829"/>
          </a:xfrm>
          <a:prstGeom prst="rightArrow">
            <a:avLst/>
          </a:prstGeom>
          <a:solidFill>
            <a:srgbClr val="0000FF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/>
          <a:srcRect r="24762"/>
          <a:stretch/>
        </p:blipFill>
        <p:spPr>
          <a:xfrm>
            <a:off x="6245050" y="1897646"/>
            <a:ext cx="2840709" cy="2225873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13" name="Right Arrow 12"/>
          <p:cNvSpPr/>
          <p:nvPr/>
        </p:nvSpPr>
        <p:spPr>
          <a:xfrm rot="15435310">
            <a:off x="7434151" y="3926391"/>
            <a:ext cx="333164" cy="311829"/>
          </a:xfrm>
          <a:prstGeom prst="rightArrow">
            <a:avLst/>
          </a:prstGeom>
          <a:solidFill>
            <a:srgbClr val="0000FF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256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Community 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37000"/>
            <a:ext cx="8229600" cy="4525963"/>
          </a:xfrm>
        </p:spPr>
        <p:txBody>
          <a:bodyPr/>
          <a:lstStyle/>
          <a:p>
            <a:r>
              <a:rPr lang="en-US" dirty="0" smtClean="0"/>
              <a:t>Online </a:t>
            </a:r>
            <a:r>
              <a:rPr lang="en-US" dirty="0"/>
              <a:t>u</a:t>
            </a:r>
            <a:r>
              <a:rPr lang="en-US" dirty="0" smtClean="0"/>
              <a:t>ser manual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Online forum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Monthly Skype office hours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b="22714"/>
          <a:stretch/>
        </p:blipFill>
        <p:spPr>
          <a:xfrm>
            <a:off x="2583941" y="3601196"/>
            <a:ext cx="3746204" cy="13272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3573" y="5441247"/>
            <a:ext cx="671571" cy="67157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r="1295"/>
          <a:stretch/>
        </p:blipFill>
        <p:spPr>
          <a:xfrm>
            <a:off x="1841181" y="1869293"/>
            <a:ext cx="2089303" cy="130093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/>
          <a:srcRect b="4401"/>
          <a:stretch/>
        </p:blipFill>
        <p:spPr>
          <a:xfrm>
            <a:off x="4732202" y="1869292"/>
            <a:ext cx="2121292" cy="130093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253680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Questions?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837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Downloading PRISMS-PF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/prisms-center/</a:t>
            </a:r>
            <a:r>
              <a:rPr lang="en-US" dirty="0" err="1"/>
              <a:t>phaseField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168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Environment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333" y="1600200"/>
            <a:ext cx="8754534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Type this on the command line:</a:t>
            </a:r>
          </a:p>
          <a:p>
            <a:pPr marL="0" indent="0">
              <a:buNone/>
            </a:pPr>
            <a:r>
              <a:rPr lang="en-US" sz="2400" dirty="0" smtClean="0"/>
              <a:t>source </a:t>
            </a:r>
            <a:r>
              <a:rPr lang="en-US" sz="2400" dirty="0"/>
              <a:t>/</a:t>
            </a:r>
            <a:r>
              <a:rPr lang="en-US" sz="2400" dirty="0" err="1"/>
              <a:t>afs</a:t>
            </a:r>
            <a:r>
              <a:rPr lang="en-US" sz="2400" dirty="0"/>
              <a:t>/</a:t>
            </a:r>
            <a:r>
              <a:rPr lang="en-US" sz="2400" dirty="0" err="1"/>
              <a:t>umich.edu</a:t>
            </a:r>
            <a:r>
              <a:rPr lang="en-US" sz="2400" dirty="0"/>
              <a:t>/user/s/t/</a:t>
            </a:r>
            <a:r>
              <a:rPr lang="en-US" sz="2400" dirty="0" err="1"/>
              <a:t>stvdwtt</a:t>
            </a:r>
            <a:r>
              <a:rPr lang="en-US" sz="2400" dirty="0"/>
              <a:t>/</a:t>
            </a:r>
            <a:r>
              <a:rPr lang="en-US" sz="2400" dirty="0" smtClean="0"/>
              <a:t>Public/</a:t>
            </a:r>
            <a:r>
              <a:rPr lang="en-US" sz="2400" dirty="0" err="1" smtClean="0"/>
              <a:t>prismspf_script.sh</a:t>
            </a:r>
            <a:endParaRPr lang="en-US" sz="2400" dirty="0" smtClean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34496"/>
            <a:ext cx="9144000" cy="1405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9763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5295810"/>
            <a:ext cx="9237730" cy="15621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Grain Remapping in PRISMS-PF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600200"/>
            <a:ext cx="4821632" cy="47502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 common use of phase field models is for polycrystalline systems</a:t>
            </a:r>
          </a:p>
          <a:p>
            <a:r>
              <a:rPr lang="en-US" dirty="0" smtClean="0"/>
              <a:t>Naïve approach: one order parameter per grain (infeasible outside of toy problems)</a:t>
            </a:r>
          </a:p>
          <a:p>
            <a:r>
              <a:rPr lang="en-US" dirty="0" smtClean="0"/>
              <a:t>Improved approach: Store multiple grains per order parameter and move them if they get close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6399" y="6239005"/>
            <a:ext cx="2552642" cy="48939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967488" y="5592674"/>
            <a:ext cx="2410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Initial microstructure imported from </a:t>
            </a:r>
            <a:endParaRPr lang="en-US" dirty="0"/>
          </a:p>
        </p:txBody>
      </p:sp>
      <p:pic>
        <p:nvPicPr>
          <p:cNvPr id="10" name="B1_evolution_ops_large.mp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8386" t="5287" r="3379" b="13427"/>
          <a:stretch/>
        </p:blipFill>
        <p:spPr>
          <a:xfrm>
            <a:off x="5278833" y="1691320"/>
            <a:ext cx="3758252" cy="372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8068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Grain Remapping in PRISMS-</a:t>
            </a:r>
            <a:r>
              <a:rPr lang="en-US" dirty="0" smtClean="0"/>
              <a:t>PF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4535820" y="1935360"/>
            <a:ext cx="4150979" cy="419080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Each grain is identified using a recursive flood fill</a:t>
            </a:r>
          </a:p>
          <a:p>
            <a:r>
              <a:rPr lang="en-US" dirty="0" smtClean="0"/>
              <a:t>Simplified representation of each grain is stored</a:t>
            </a:r>
          </a:p>
          <a:p>
            <a:pPr lvl="1"/>
            <a:r>
              <a:rPr lang="en-US" dirty="0" smtClean="0"/>
              <a:t>Currently a circle/sphere</a:t>
            </a:r>
          </a:p>
          <a:p>
            <a:pPr lvl="1"/>
            <a:r>
              <a:rPr lang="en-US" dirty="0" smtClean="0"/>
              <a:t>A persistent grain ID is saved for each grain</a:t>
            </a:r>
          </a:p>
          <a:p>
            <a:r>
              <a:rPr lang="en-US" dirty="0" smtClean="0"/>
              <a:t>Modified greedy coloring algorithm to determine the new home for a grain marked for transfer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942" y="2075400"/>
            <a:ext cx="1649016" cy="16459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075400"/>
            <a:ext cx="1645920" cy="16459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969" y="4086720"/>
            <a:ext cx="1645920" cy="16459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2480" y="4086720"/>
            <a:ext cx="1647478" cy="164592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02388" y="1650240"/>
            <a:ext cx="1948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Order Parameter 1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251096" y="1650240"/>
            <a:ext cx="1948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Order Parameter 2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915804" y="2877120"/>
            <a:ext cx="1252750" cy="673920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14769" y="3390403"/>
            <a:ext cx="9718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FFFF"/>
                </a:solidFill>
              </a:rPr>
              <a:t>Too close</a:t>
            </a:r>
            <a:endParaRPr lang="en-US" sz="1600" dirty="0">
              <a:solidFill>
                <a:srgbClr val="FFFFFF"/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1226832" y="2816640"/>
            <a:ext cx="518379" cy="336960"/>
          </a:xfrm>
          <a:prstGeom prst="straightConnector1">
            <a:avLst/>
          </a:prstGeom>
          <a:noFill/>
          <a:ln w="28575" cmpd="sng">
            <a:solidFill>
              <a:srgbClr val="000000"/>
            </a:solidFill>
            <a:headEnd type="none"/>
            <a:tailEnd type="arrow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6" name="TextBox 15"/>
          <p:cNvSpPr txBox="1"/>
          <p:nvPr/>
        </p:nvSpPr>
        <p:spPr>
          <a:xfrm>
            <a:off x="436313" y="2538566"/>
            <a:ext cx="172815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 smtClean="0">
                <a:solidFill>
                  <a:srgbClr val="FFFFFF"/>
                </a:solidFill>
              </a:rPr>
              <a:t>Marked for transfer</a:t>
            </a:r>
            <a:endParaRPr lang="en-US" sz="1500" dirty="0">
              <a:solidFill>
                <a:srgbClr val="FFFFFF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1909364" y="3153600"/>
            <a:ext cx="1537860" cy="60480"/>
          </a:xfrm>
          <a:prstGeom prst="straightConnector1">
            <a:avLst/>
          </a:prstGeom>
          <a:noFill/>
          <a:ln w="28575" cmpd="sng">
            <a:solidFill>
              <a:schemeClr val="tx1"/>
            </a:solidFill>
            <a:headEnd type="none"/>
            <a:tailEnd type="arrow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926279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/>
      <p:bldP spid="13" grpId="1"/>
      <p:bldP spid="16" grpId="0"/>
      <p:bldP spid="16" grpId="1"/>
      <p:bldP spid="16" grpId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421467"/>
            <a:ext cx="8229600" cy="370469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Learn enough of PRISMS-PF to allow you to go home and start using it in your 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6987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47152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Installing the Materials Commons Command Line Interface Tool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69333" y="1600200"/>
            <a:ext cx="8754534" cy="4525963"/>
          </a:xfrm>
          <a:prstGeom prst="rect">
            <a:avLst/>
          </a:prstGeom>
        </p:spPr>
        <p:txBody>
          <a:bodyPr vert="horz" lIns="91395" tIns="45698" rIns="91395" bIns="45698" rtlCol="0">
            <a:normAutofit/>
          </a:bodyPr>
          <a:lstStyle>
            <a:lvl1pPr marL="342731" indent="-342731" algn="l" defTabSz="456976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583" indent="-285609" algn="l" defTabSz="456976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435" indent="-228488" algn="l" defTabSz="456976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411" indent="-228488" algn="l" defTabSz="456976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388" indent="-228488" algn="l" defTabSz="456976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3364" indent="-228488" algn="l" defTabSz="456976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338" indent="-228488" algn="l" defTabSz="456976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313" indent="-228488" algn="l" defTabSz="456976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287" indent="-228488" algn="l" defTabSz="456976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 smtClean="0"/>
              <a:t>Type this on the command line:</a:t>
            </a:r>
          </a:p>
          <a:p>
            <a:pPr marL="0" indent="0">
              <a:buFont typeface="Arial"/>
              <a:buNone/>
            </a:pPr>
            <a:r>
              <a:rPr lang="en-US" sz="2400" dirty="0" smtClean="0"/>
              <a:t>source /</a:t>
            </a:r>
            <a:r>
              <a:rPr lang="en-US" sz="2400" dirty="0" err="1" smtClean="0"/>
              <a:t>afs</a:t>
            </a:r>
            <a:r>
              <a:rPr lang="en-US" sz="2400" dirty="0" smtClean="0"/>
              <a:t>/</a:t>
            </a:r>
            <a:r>
              <a:rPr lang="en-US" sz="2400" dirty="0" err="1" smtClean="0"/>
              <a:t>umich.edu</a:t>
            </a:r>
            <a:r>
              <a:rPr lang="en-US" sz="2400" dirty="0" smtClean="0"/>
              <a:t>/user/s/t/</a:t>
            </a:r>
            <a:r>
              <a:rPr lang="en-US" sz="2400" dirty="0" err="1" smtClean="0"/>
              <a:t>stvdwtt</a:t>
            </a:r>
            <a:r>
              <a:rPr lang="en-US" sz="2400" dirty="0" smtClean="0"/>
              <a:t>/Public/</a:t>
            </a:r>
            <a:r>
              <a:rPr lang="en-US" sz="2400" dirty="0" err="1" smtClean="0"/>
              <a:t>install_mccli.sh</a:t>
            </a:r>
            <a:endParaRPr lang="en-US" sz="2400" dirty="0" smtClean="0"/>
          </a:p>
          <a:p>
            <a:pPr marL="0" indent="0">
              <a:buFont typeface="Arial"/>
              <a:buNone/>
            </a:pPr>
            <a:endParaRPr lang="en-US" sz="2400" dirty="0" smtClean="0"/>
          </a:p>
          <a:p>
            <a:pPr marL="0" indent="0">
              <a:buFont typeface="Arial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89297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Cloning a Materials Commons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directory for your Materials Commons projects and enter it</a:t>
            </a:r>
          </a:p>
          <a:p>
            <a:pPr lvl="1"/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</a:t>
            </a:r>
            <a:r>
              <a:rPr lang="en-US" dirty="0" err="1" smtClean="0"/>
              <a:t>mc_projects</a:t>
            </a:r>
            <a:endParaRPr lang="en-US" dirty="0" smtClean="0"/>
          </a:p>
          <a:p>
            <a:pPr lvl="1"/>
            <a:r>
              <a:rPr lang="en-US" dirty="0" smtClean="0"/>
              <a:t>$ cd </a:t>
            </a:r>
            <a:r>
              <a:rPr lang="en-US" dirty="0" err="1" smtClean="0"/>
              <a:t>mc_projects</a:t>
            </a:r>
            <a:endParaRPr lang="en-US" dirty="0" smtClean="0"/>
          </a:p>
          <a:p>
            <a:r>
              <a:rPr lang="en-US" dirty="0" smtClean="0"/>
              <a:t>View current Materials Commons projects</a:t>
            </a:r>
          </a:p>
          <a:p>
            <a:pPr lvl="1"/>
            <a:r>
              <a:rPr lang="en-US" dirty="0" smtClean="0"/>
              <a:t>$ mc </a:t>
            </a:r>
            <a:r>
              <a:rPr lang="en-US" dirty="0" err="1" smtClean="0"/>
              <a:t>proj</a:t>
            </a:r>
            <a:endParaRPr lang="en-US" dirty="0" smtClean="0"/>
          </a:p>
          <a:p>
            <a:r>
              <a:rPr lang="en-US" dirty="0" smtClean="0"/>
              <a:t>Clone the project to your local machine</a:t>
            </a:r>
          </a:p>
          <a:p>
            <a:pPr lvl="1"/>
            <a:r>
              <a:rPr lang="en-US" dirty="0" smtClean="0"/>
              <a:t>$mc clone [id of the project]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2678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a New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Enter the project directory</a:t>
            </a:r>
          </a:p>
          <a:p>
            <a:pPr lvl="1"/>
            <a:r>
              <a:rPr lang="en-US" dirty="0" smtClean="0"/>
              <a:t>$ cd [project name]</a:t>
            </a:r>
          </a:p>
          <a:p>
            <a:r>
              <a:rPr lang="en-US" dirty="0" smtClean="0"/>
              <a:t>Copy a PRISMS-PF app directory here</a:t>
            </a:r>
          </a:p>
          <a:p>
            <a:pPr lvl="1"/>
            <a:r>
              <a:rPr lang="en-US" dirty="0" smtClean="0"/>
              <a:t>Either using ‘</a:t>
            </a:r>
            <a:r>
              <a:rPr lang="en-US" dirty="0" err="1" smtClean="0"/>
              <a:t>cp</a:t>
            </a:r>
            <a:r>
              <a:rPr lang="en-US" dirty="0" smtClean="0"/>
              <a:t>’ or the GUI</a:t>
            </a:r>
          </a:p>
          <a:p>
            <a:r>
              <a:rPr lang="en-US" dirty="0" smtClean="0"/>
              <a:t>Enter that directory</a:t>
            </a:r>
          </a:p>
          <a:p>
            <a:pPr lvl="1"/>
            <a:r>
              <a:rPr lang="en-US" dirty="0" smtClean="0"/>
              <a:t>$ </a:t>
            </a:r>
            <a:r>
              <a:rPr lang="en-US" dirty="0" err="1" smtClean="0"/>
              <a:t>cp</a:t>
            </a:r>
            <a:r>
              <a:rPr lang="en-US" dirty="0" smtClean="0"/>
              <a:t> [app name]</a:t>
            </a:r>
          </a:p>
          <a:p>
            <a:r>
              <a:rPr lang="en-US" dirty="0" smtClean="0"/>
              <a:t>Parse the input files and upload the results</a:t>
            </a:r>
          </a:p>
          <a:p>
            <a:pPr lvl="1"/>
            <a:r>
              <a:rPr lang="en-US" dirty="0"/>
              <a:t>$ mc </a:t>
            </a:r>
            <a:r>
              <a:rPr lang="en-US" dirty="0" err="1"/>
              <a:t>prismspf</a:t>
            </a:r>
            <a:r>
              <a:rPr lang="en-US" dirty="0"/>
              <a:t> simulation --create --full-simulation --</a:t>
            </a:r>
            <a:r>
              <a:rPr lang="en-US" dirty="0" err="1"/>
              <a:t>proc</a:t>
            </a:r>
            <a:r>
              <a:rPr lang="en-US" dirty="0"/>
              <a:t>-name Dendritic Solidification --</a:t>
            </a:r>
            <a:r>
              <a:rPr lang="en-US" dirty="0" err="1"/>
              <a:t>num</a:t>
            </a:r>
            <a:r>
              <a:rPr lang="en-US" dirty="0"/>
              <a:t>-cores 8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6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the Training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683847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Schedule:</a:t>
            </a:r>
          </a:p>
          <a:p>
            <a:pPr lvl="1"/>
            <a:r>
              <a:rPr lang="en-US" dirty="0" smtClean="0"/>
              <a:t>Brief introductory comments</a:t>
            </a:r>
          </a:p>
          <a:p>
            <a:pPr lvl="1"/>
            <a:r>
              <a:rPr lang="en-US" dirty="0" smtClean="0"/>
              <a:t>Guided </a:t>
            </a:r>
            <a:r>
              <a:rPr lang="en-US" dirty="0" smtClean="0"/>
              <a:t>walkthrough with exercises interspersed</a:t>
            </a:r>
            <a:endParaRPr lang="en-US" dirty="0" smtClean="0"/>
          </a:p>
          <a:p>
            <a:pPr lvl="2"/>
            <a:r>
              <a:rPr lang="en-US" dirty="0" smtClean="0"/>
              <a:t>Tour of the file system</a:t>
            </a:r>
          </a:p>
          <a:p>
            <a:pPr lvl="2"/>
            <a:r>
              <a:rPr lang="en-US" dirty="0" smtClean="0"/>
              <a:t>Running example applications</a:t>
            </a:r>
          </a:p>
          <a:p>
            <a:pPr lvl="2"/>
            <a:r>
              <a:rPr lang="en-US" dirty="0" smtClean="0"/>
              <a:t>Visualization</a:t>
            </a:r>
          </a:p>
          <a:p>
            <a:pPr lvl="2"/>
            <a:r>
              <a:rPr lang="en-US" dirty="0" smtClean="0"/>
              <a:t>Tutorial on writing equations in the weak form</a:t>
            </a:r>
          </a:p>
          <a:p>
            <a:pPr lvl="2"/>
            <a:r>
              <a:rPr lang="en-US" dirty="0" smtClean="0"/>
              <a:t>Walkthrough of the application files</a:t>
            </a:r>
          </a:p>
          <a:p>
            <a:pPr lvl="1"/>
            <a:r>
              <a:rPr lang="en-US" dirty="0" smtClean="0"/>
              <a:t>Dedicated time for individual </a:t>
            </a:r>
            <a:r>
              <a:rPr lang="en-US" dirty="0" smtClean="0"/>
              <a:t>exercises using PRISMS-PF to modify existing applications and create new applications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121341" y="2176813"/>
            <a:ext cx="620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Now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104739" y="3514271"/>
            <a:ext cx="755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Today</a:t>
            </a:r>
            <a:endParaRPr 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7820968" y="5202062"/>
            <a:ext cx="1288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Wednesday</a:t>
            </a:r>
            <a:endParaRPr lang="en-US" dirty="0" smtClean="0"/>
          </a:p>
        </p:txBody>
      </p:sp>
      <p:sp>
        <p:nvSpPr>
          <p:cNvPr id="7" name="Right Brace 6"/>
          <p:cNvSpPr/>
          <p:nvPr/>
        </p:nvSpPr>
        <p:spPr>
          <a:xfrm>
            <a:off x="7618030" y="2227612"/>
            <a:ext cx="169066" cy="274320"/>
          </a:xfrm>
          <a:prstGeom prst="rightBrac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Brace 7"/>
          <p:cNvSpPr/>
          <p:nvPr/>
        </p:nvSpPr>
        <p:spPr>
          <a:xfrm>
            <a:off x="7618030" y="2563078"/>
            <a:ext cx="161988" cy="2297188"/>
          </a:xfrm>
          <a:prstGeom prst="rightBrac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Brace 8"/>
          <p:cNvSpPr/>
          <p:nvPr/>
        </p:nvSpPr>
        <p:spPr>
          <a:xfrm>
            <a:off x="7618030" y="4924274"/>
            <a:ext cx="182880" cy="969470"/>
          </a:xfrm>
          <a:prstGeom prst="rightBrac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865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Slide on Phase Field Modeling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532254" cy="4525963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Diffuse interface approach to modeling microstructure evolution</a:t>
            </a:r>
          </a:p>
          <a:p>
            <a:r>
              <a:rPr lang="en-US" dirty="0" smtClean="0"/>
              <a:t>Used to study phase separation in systems with 2+ free energy minima</a:t>
            </a:r>
          </a:p>
          <a:p>
            <a:r>
              <a:rPr lang="en-US" dirty="0" smtClean="0"/>
              <a:t>Evolution equations derived from a free energy functional </a:t>
            </a:r>
          </a:p>
          <a:p>
            <a:pPr lvl="1"/>
            <a:r>
              <a:rPr lang="en-US" dirty="0" smtClean="0"/>
              <a:t>May or may not have a physical basis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Applications include: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solidification</a:t>
            </a:r>
            <a:r>
              <a:rPr lang="en-US" dirty="0"/>
              <a:t>, precipitation, grain </a:t>
            </a:r>
            <a:r>
              <a:rPr lang="en-US" dirty="0" smtClean="0"/>
              <a:t>growth</a:t>
            </a:r>
            <a:r>
              <a:rPr lang="en-US" dirty="0"/>
              <a:t>, </a:t>
            </a:r>
            <a:r>
              <a:rPr lang="en-US" dirty="0" smtClean="0"/>
              <a:t>	phase </a:t>
            </a:r>
            <a:r>
              <a:rPr lang="en-US" dirty="0"/>
              <a:t>separation in </a:t>
            </a:r>
            <a:r>
              <a:rPr lang="en-US" dirty="0" smtClean="0"/>
              <a:t>batteries,</a:t>
            </a:r>
            <a:r>
              <a:rPr lang="en-US" dirty="0"/>
              <a:t> </a:t>
            </a:r>
            <a:r>
              <a:rPr lang="en-US" dirty="0" smtClean="0"/>
              <a:t>deposition</a:t>
            </a:r>
            <a:r>
              <a:rPr lang="en-US" dirty="0"/>
              <a:t>, </a:t>
            </a:r>
            <a:r>
              <a:rPr lang="en-US" dirty="0" smtClean="0"/>
              <a:t>	ferroics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7367941"/>
              </p:ext>
            </p:extLst>
          </p:nvPr>
        </p:nvGraphicFramePr>
        <p:xfrm>
          <a:off x="-1208827" y="3706058"/>
          <a:ext cx="6320333" cy="438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7" name="Document" r:id="rId3" imgW="5486400" imgH="381000" progId="Word.Document.12">
                  <p:embed/>
                </p:oleObj>
              </mc:Choice>
              <mc:Fallback>
                <p:oleObj name="Document" r:id="rId3" imgW="5486400" imgH="3810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208827" y="3706058"/>
                        <a:ext cx="6320333" cy="438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5166480"/>
              </p:ext>
            </p:extLst>
          </p:nvPr>
        </p:nvGraphicFramePr>
        <p:xfrm>
          <a:off x="1408340" y="3660338"/>
          <a:ext cx="6405743" cy="5486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8" name="Document" r:id="rId5" imgW="5486400" imgH="469900" progId="Word.Document.12">
                  <p:embed/>
                </p:oleObj>
              </mc:Choice>
              <mc:Fallback>
                <p:oleObj name="Document" r:id="rId5" imgW="5486400" imgH="4699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408340" y="3660338"/>
                        <a:ext cx="6405743" cy="5486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791859" y="4208978"/>
            <a:ext cx="238609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/>
              <a:t>Allen-Cahn Equation</a:t>
            </a:r>
          </a:p>
          <a:p>
            <a:pPr algn="ctr"/>
            <a:r>
              <a:rPr lang="en-US" sz="1600" dirty="0" smtClean="0"/>
              <a:t>(non-conserved dynamics)</a:t>
            </a:r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3484400" y="4208978"/>
            <a:ext cx="205537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/>
              <a:t>Cahn-Hilliard Equation</a:t>
            </a:r>
          </a:p>
          <a:p>
            <a:pPr algn="ctr"/>
            <a:r>
              <a:rPr lang="en-US" sz="1600" dirty="0" smtClean="0"/>
              <a:t>(conserved dynamics)</a:t>
            </a:r>
            <a:endParaRPr lang="en-US" sz="16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5020" y="1830820"/>
            <a:ext cx="2598821" cy="27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/>
          <p:cNvSpPr txBox="1"/>
          <p:nvPr/>
        </p:nvSpPr>
        <p:spPr>
          <a:xfrm>
            <a:off x="6372259" y="4564261"/>
            <a:ext cx="2511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Spinodal Decomposition</a:t>
            </a:r>
          </a:p>
          <a:p>
            <a:pPr algn="ctr"/>
            <a:r>
              <a:rPr lang="en-US" dirty="0" smtClean="0"/>
              <a:t>(Cahn-Hilliard Equation)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8571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600" dirty="0" smtClean="0"/>
              <a:t>Wide </a:t>
            </a:r>
            <a:r>
              <a:rPr lang="en-US" sz="2600" dirty="0"/>
              <a:t>diversity of models and coupled physics makes code reuse difficult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33" y="2695547"/>
            <a:ext cx="5396024" cy="2814753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5914660" y="2845372"/>
            <a:ext cx="3003705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No real “typical” governing equations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smtClean="0"/>
              <a:t>Large variety of formulations and terms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85A5B-CC9D-6F4C-885F-5DCDA1F46E84}" type="slidenum">
              <a:rPr lang="en-US" smtClean="0"/>
              <a:t>5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Motivation:</a:t>
            </a:r>
            <a:br>
              <a:rPr lang="en-US" dirty="0" smtClean="0"/>
            </a:br>
            <a:r>
              <a:rPr lang="en-US" dirty="0" smtClean="0"/>
              <a:t>What’s </a:t>
            </a:r>
            <a:r>
              <a:rPr lang="en-US" dirty="0"/>
              <a:t>hard about writing a phase field code?</a:t>
            </a:r>
          </a:p>
        </p:txBody>
      </p:sp>
    </p:spTree>
    <p:extLst>
      <p:ext uri="{BB962C8B-B14F-4D97-AF65-F5344CB8AC3E}">
        <p14:creationId xmlns:p14="http://schemas.microsoft.com/office/powerpoint/2010/main" val="3759649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US" sz="2600" dirty="0" smtClean="0"/>
              <a:t>Simulating large, physically representative systems is computationally intensive</a:t>
            </a:r>
            <a:endParaRPr lang="en-US" sz="2600" dirty="0"/>
          </a:p>
        </p:txBody>
      </p:sp>
      <p:sp>
        <p:nvSpPr>
          <p:cNvPr id="23" name="TextBox 22"/>
          <p:cNvSpPr txBox="1"/>
          <p:nvPr/>
        </p:nvSpPr>
        <p:spPr>
          <a:xfrm>
            <a:off x="4687493" y="2711117"/>
            <a:ext cx="4323623" cy="30469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Simulations often take days on 10s-100s of cores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smtClean="0"/>
              <a:t>Simulations are often done in 2D for tractability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smtClean="0"/>
              <a:t>Physical fidelity requires strong numerical performance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76" y="3360331"/>
            <a:ext cx="4194619" cy="15170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8890" y="4800262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 smtClean="0"/>
              <a:t>nersc.gov</a:t>
            </a:r>
            <a:endParaRPr lang="en-US" sz="12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85A5B-CC9D-6F4C-885F-5DCDA1F46E84}" type="slidenum">
              <a:rPr lang="en-US" smtClean="0"/>
              <a:t>6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Motivation:</a:t>
            </a:r>
            <a:br>
              <a:rPr lang="en-US" dirty="0" smtClean="0"/>
            </a:br>
            <a:r>
              <a:rPr lang="en-US" dirty="0" smtClean="0"/>
              <a:t>What’s </a:t>
            </a:r>
            <a:r>
              <a:rPr lang="en-US" dirty="0"/>
              <a:t>hard about writing a phase field code?</a:t>
            </a:r>
          </a:p>
        </p:txBody>
      </p:sp>
    </p:spTree>
    <p:extLst>
      <p:ext uri="{BB962C8B-B14F-4D97-AF65-F5344CB8AC3E}">
        <p14:creationId xmlns:p14="http://schemas.microsoft.com/office/powerpoint/2010/main" val="95376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Four Principles Guiding PRISMS-PF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68857"/>
            <a:ext cx="8229600" cy="4525963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600" dirty="0" smtClean="0"/>
              <a:t>Its computational performance, including parallel scalability, should meet or exceed that of typical phase field codes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smtClean="0"/>
              <a:t>It should accommodate a wide variety of phase field models and applications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 smtClean="0"/>
              <a:t>The interface for creating or modifying governing equations should be simple, quick, and separate from the </a:t>
            </a:r>
            <a:r>
              <a:rPr lang="en-US" sz="2600" dirty="0" err="1" smtClean="0"/>
              <a:t>numerics</a:t>
            </a:r>
            <a:endParaRPr lang="en-US" sz="26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600" dirty="0" smtClean="0"/>
              <a:t>It should be open source with a permissive license so it is available to everyone and advances can be shared by the community</a:t>
            </a:r>
            <a:endParaRPr lang="en-US" sz="2600" dirty="0"/>
          </a:p>
        </p:txBody>
      </p: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2693825" y="6429914"/>
            <a:ext cx="1250789" cy="345948"/>
            <a:chOff x="7627401" y="6410123"/>
            <a:chExt cx="1467475" cy="405880"/>
          </a:xfrm>
        </p:grpSpPr>
        <p:sp>
          <p:nvSpPr>
            <p:cNvPr id="5" name="矩形 5"/>
            <p:cNvSpPr/>
            <p:nvPr/>
          </p:nvSpPr>
          <p:spPr>
            <a:xfrm>
              <a:off x="7627401" y="6410123"/>
              <a:ext cx="1467475" cy="405880"/>
            </a:xfrm>
            <a:prstGeom prst="rect">
              <a:avLst/>
            </a:prstGeom>
            <a:solidFill>
              <a:srgbClr val="21486E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6976"/>
              <a:endParaRPr kumimoji="1" lang="zh-CN" altLang="en-US">
                <a:solidFill>
                  <a:prstClr val="white"/>
                </a:solidFill>
                <a:latin typeface="Calibri"/>
                <a:ea typeface="宋体"/>
              </a:endParaRPr>
            </a:p>
          </p:txBody>
        </p:sp>
        <p:pic>
          <p:nvPicPr>
            <p:cNvPr id="6" name="图片 6" descr="prisms-logo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704667" y="6470055"/>
              <a:ext cx="1368778" cy="2905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46876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-22545" y="-5973"/>
            <a:ext cx="9144000" cy="15621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0" y="5295810"/>
            <a:ext cx="9144000" cy="15621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795" y="5281991"/>
            <a:ext cx="1394848" cy="14642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9844" y="5326306"/>
            <a:ext cx="1277239" cy="13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ounded Rectangle 14"/>
          <p:cNvSpPr/>
          <p:nvPr/>
        </p:nvSpPr>
        <p:spPr>
          <a:xfrm>
            <a:off x="4689198" y="2088024"/>
            <a:ext cx="4315966" cy="2947163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u="sng" dirty="0" smtClean="0"/>
              <a:t>Ease of Use:</a:t>
            </a:r>
          </a:p>
          <a:p>
            <a:pPr algn="ctr"/>
            <a:r>
              <a:rPr lang="en-US" dirty="0" smtClean="0"/>
              <a:t>Simple interface to solve an arbitrary number of coupled PDEs</a:t>
            </a:r>
          </a:p>
          <a:p>
            <a:pPr algn="ctr"/>
            <a:endParaRPr lang="en-US" sz="500" dirty="0" smtClean="0"/>
          </a:p>
          <a:p>
            <a:pPr algn="ctr"/>
            <a:r>
              <a:rPr lang="en-US" dirty="0" smtClean="0"/>
              <a:t>Detailed online user guide</a:t>
            </a:r>
          </a:p>
          <a:p>
            <a:pPr algn="ctr"/>
            <a:endParaRPr lang="en-US" sz="600" dirty="0" smtClean="0"/>
          </a:p>
          <a:p>
            <a:pPr algn="ctr"/>
            <a:r>
              <a:rPr lang="en-US" dirty="0" smtClean="0"/>
              <a:t>24 pre-built applications</a:t>
            </a:r>
          </a:p>
          <a:p>
            <a:pPr algn="ctr"/>
            <a:endParaRPr lang="en-US" sz="500" dirty="0" smtClean="0"/>
          </a:p>
          <a:p>
            <a:pPr algn="ctr"/>
            <a:r>
              <a:rPr lang="en-US" dirty="0" smtClean="0"/>
              <a:t>Simple </a:t>
            </a:r>
            <a:r>
              <a:rPr lang="en-US" dirty="0" err="1" smtClean="0"/>
              <a:t>Docker</a:t>
            </a:r>
            <a:r>
              <a:rPr lang="en-US" dirty="0" smtClean="0"/>
              <a:t>-based installation</a:t>
            </a:r>
          </a:p>
          <a:p>
            <a:pPr algn="ctr"/>
            <a:endParaRPr lang="en-US" sz="500" dirty="0"/>
          </a:p>
          <a:p>
            <a:pPr algn="ctr"/>
            <a:r>
              <a:rPr lang="en-US" dirty="0" err="1" smtClean="0"/>
              <a:t>nanoHUB</a:t>
            </a:r>
            <a:r>
              <a:rPr lang="en-US" dirty="0" smtClean="0"/>
              <a:t> tool w/ GUI for educational </a:t>
            </a:r>
            <a:r>
              <a:rPr lang="en-US" dirty="0" smtClean="0"/>
              <a:t>use</a:t>
            </a:r>
          </a:p>
          <a:p>
            <a:pPr algn="ctr"/>
            <a:endParaRPr lang="en-US" sz="600" dirty="0" smtClean="0"/>
          </a:p>
          <a:p>
            <a:pPr algn="ctr"/>
            <a:r>
              <a:rPr lang="en-US" dirty="0" smtClean="0"/>
              <a:t>Integrated with Materials Commons</a:t>
            </a:r>
            <a:endParaRPr lang="en-US" dirty="0" smtClean="0"/>
          </a:p>
        </p:txBody>
      </p:sp>
      <p:sp>
        <p:nvSpPr>
          <p:cNvPr id="2" name="Rectangle 1"/>
          <p:cNvSpPr/>
          <p:nvPr/>
        </p:nvSpPr>
        <p:spPr>
          <a:xfrm>
            <a:off x="2257906" y="974877"/>
            <a:ext cx="4572000" cy="89255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dirty="0"/>
              <a:t>An Open Source, Finite Element, </a:t>
            </a:r>
          </a:p>
          <a:p>
            <a:pPr algn="ctr"/>
            <a:r>
              <a:rPr lang="en-US" dirty="0"/>
              <a:t>General Purpose Phase-Field Platform</a:t>
            </a:r>
          </a:p>
          <a:p>
            <a:pPr algn="ctr"/>
            <a:r>
              <a:rPr lang="en-US" sz="1600" dirty="0" smtClean="0"/>
              <a:t>(prisms-</a:t>
            </a:r>
            <a:r>
              <a:rPr lang="en-US" sz="1600" dirty="0" err="1" smtClean="0"/>
              <a:t>center.github.io</a:t>
            </a:r>
            <a:r>
              <a:rPr lang="en-US" sz="1600" dirty="0" smtClean="0"/>
              <a:t>/</a:t>
            </a:r>
            <a:r>
              <a:rPr lang="en-US" sz="1600" dirty="0" err="1" smtClean="0"/>
              <a:t>phaseField</a:t>
            </a:r>
            <a:r>
              <a:rPr lang="en-US" sz="1600" dirty="0" smtClean="0"/>
              <a:t>)</a:t>
            </a:r>
            <a:endParaRPr lang="en-US" sz="1600" dirty="0"/>
          </a:p>
        </p:txBody>
      </p:sp>
      <p:pic>
        <p:nvPicPr>
          <p:cNvPr id="12" name="Picture 11" descr="logo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080"/>
          <a:stretch/>
        </p:blipFill>
        <p:spPr>
          <a:xfrm>
            <a:off x="1954917" y="-5973"/>
            <a:ext cx="5288770" cy="104943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884" y="5377828"/>
            <a:ext cx="1381722" cy="1371600"/>
          </a:xfrm>
          <a:prstGeom prst="rect">
            <a:avLst/>
          </a:prstGeom>
        </p:spPr>
      </p:pic>
      <p:sp>
        <p:nvSpPr>
          <p:cNvPr id="13" name="Rounded Rectangle 12"/>
          <p:cNvSpPr/>
          <p:nvPr/>
        </p:nvSpPr>
        <p:spPr>
          <a:xfrm>
            <a:off x="148799" y="2088024"/>
            <a:ext cx="4315966" cy="2947163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000" u="sng" dirty="0" smtClean="0"/>
              <a:t>Advanced Capabilities:</a:t>
            </a:r>
          </a:p>
          <a:p>
            <a:pPr algn="ctr"/>
            <a:r>
              <a:rPr lang="en-US" dirty="0" smtClean="0"/>
              <a:t>Matrix-free finite element approach</a:t>
            </a:r>
          </a:p>
          <a:p>
            <a:pPr algn="ctr"/>
            <a:endParaRPr lang="en-US" sz="500" dirty="0" smtClean="0"/>
          </a:p>
          <a:p>
            <a:pPr algn="ctr"/>
            <a:r>
              <a:rPr lang="en-US" dirty="0" smtClean="0"/>
              <a:t>Higher-order elements</a:t>
            </a:r>
          </a:p>
          <a:p>
            <a:pPr algn="ctr"/>
            <a:endParaRPr lang="en-US" sz="500" dirty="0" smtClean="0"/>
          </a:p>
          <a:p>
            <a:pPr algn="ctr"/>
            <a:r>
              <a:rPr lang="en-US" dirty="0" smtClean="0"/>
              <a:t>Multi-level parallelization: </a:t>
            </a:r>
          </a:p>
          <a:p>
            <a:pPr algn="ctr"/>
            <a:r>
              <a:rPr lang="en-US" dirty="0" smtClean="0"/>
              <a:t>MPI/Threads/Vectorization</a:t>
            </a:r>
          </a:p>
          <a:p>
            <a:pPr algn="ctr"/>
            <a:endParaRPr lang="en-US" sz="500" dirty="0" smtClean="0"/>
          </a:p>
          <a:p>
            <a:pPr algn="ctr"/>
            <a:r>
              <a:rPr lang="en-US" dirty="0" smtClean="0"/>
              <a:t>Adaptive meshing</a:t>
            </a:r>
          </a:p>
          <a:p>
            <a:pPr algn="ctr"/>
            <a:endParaRPr lang="en-US" sz="500" dirty="0" smtClean="0"/>
          </a:p>
          <a:p>
            <a:pPr algn="ctr"/>
            <a:r>
              <a:rPr lang="en-US" dirty="0" smtClean="0"/>
              <a:t>Explicit nucleus placement</a:t>
            </a:r>
          </a:p>
          <a:p>
            <a:pPr algn="ctr"/>
            <a:endParaRPr lang="en-US" sz="500" dirty="0" smtClean="0"/>
          </a:p>
          <a:p>
            <a:pPr algn="ctr"/>
            <a:r>
              <a:rPr lang="en-US" dirty="0" smtClean="0"/>
              <a:t>Grain-remapping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49938" y="5377828"/>
            <a:ext cx="1362619" cy="1371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7"/>
          <a:srcRect l="3018" t="3617" r="3187" b="6971"/>
          <a:stretch/>
        </p:blipFill>
        <p:spPr>
          <a:xfrm>
            <a:off x="3931932" y="5352067"/>
            <a:ext cx="1375056" cy="13716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 descr="grain_growth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401" y="5361006"/>
            <a:ext cx="1398615" cy="140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462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 of PRISMS-PF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3629C5-69DA-3F4C-931B-84723845863B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 smtClean="0"/>
              <a:t>Core library</a:t>
            </a:r>
          </a:p>
          <a:p>
            <a:pPr lvl="1"/>
            <a:r>
              <a:rPr lang="en-US" sz="2000" dirty="0" smtClean="0"/>
              <a:t>Generates mesh, does the finite element calculation, outputs files, etc.</a:t>
            </a:r>
          </a:p>
          <a:p>
            <a:r>
              <a:rPr lang="en-US" sz="2400" dirty="0" smtClean="0"/>
              <a:t>Apps</a:t>
            </a:r>
          </a:p>
          <a:p>
            <a:pPr lvl="1"/>
            <a:r>
              <a:rPr lang="en-US" sz="2000" dirty="0" smtClean="0"/>
              <a:t>Each app is a directory that contains an input file and some application files</a:t>
            </a:r>
          </a:p>
          <a:p>
            <a:pPr lvl="2"/>
            <a:r>
              <a:rPr lang="en-US" sz="1800" dirty="0" smtClean="0"/>
              <a:t>Governing equations, boundary conditions, initial conditions, numerical and model parameters, </a:t>
            </a:r>
            <a:r>
              <a:rPr lang="en-US" sz="1800" dirty="0" err="1" smtClean="0"/>
              <a:t>postprocessing</a:t>
            </a:r>
            <a:r>
              <a:rPr lang="en-US" sz="1800" dirty="0" smtClean="0"/>
              <a:t> expressions</a:t>
            </a:r>
          </a:p>
          <a:p>
            <a:pPr lvl="1"/>
            <a:r>
              <a:rPr lang="en-US" sz="2000" dirty="0" smtClean="0"/>
              <a:t>Using an app requires no C++ experience (parsed text input file)</a:t>
            </a:r>
          </a:p>
          <a:p>
            <a:pPr lvl="1"/>
            <a:r>
              <a:rPr lang="en-US" sz="2000" dirty="0" smtClean="0"/>
              <a:t>Developing an app requires minimal C++ experience and no FEM experience</a:t>
            </a:r>
          </a:p>
          <a:p>
            <a:r>
              <a:rPr lang="en-US" sz="2400" dirty="0" smtClean="0"/>
              <a:t>Tests</a:t>
            </a:r>
          </a:p>
          <a:p>
            <a:pPr lvl="1"/>
            <a:r>
              <a:rPr lang="en-US" sz="2000" dirty="0" smtClean="0"/>
              <a:t>Suite of unit and regression tests</a:t>
            </a:r>
          </a:p>
          <a:p>
            <a:pPr lvl="1"/>
            <a:r>
              <a:rPr lang="en-US" sz="2000" dirty="0" smtClean="0"/>
              <a:t>Continuous integration testing with Travis CI</a:t>
            </a:r>
            <a:endParaRPr lang="en-US" sz="2000" dirty="0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>
          <a:xfrm>
            <a:off x="2693825" y="6429914"/>
            <a:ext cx="1250789" cy="345948"/>
            <a:chOff x="7627401" y="6410123"/>
            <a:chExt cx="1467475" cy="405880"/>
          </a:xfrm>
        </p:grpSpPr>
        <p:sp>
          <p:nvSpPr>
            <p:cNvPr id="7" name="矩形 5"/>
            <p:cNvSpPr/>
            <p:nvPr/>
          </p:nvSpPr>
          <p:spPr>
            <a:xfrm>
              <a:off x="7627401" y="6410123"/>
              <a:ext cx="1467475" cy="405880"/>
            </a:xfrm>
            <a:prstGeom prst="rect">
              <a:avLst/>
            </a:prstGeom>
            <a:solidFill>
              <a:srgbClr val="21486E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6976"/>
              <a:endParaRPr kumimoji="1" lang="zh-CN" altLang="en-US">
                <a:solidFill>
                  <a:prstClr val="white"/>
                </a:solidFill>
                <a:latin typeface="Calibri"/>
                <a:ea typeface="宋体"/>
              </a:endParaRPr>
            </a:p>
          </p:txBody>
        </p:sp>
        <p:pic>
          <p:nvPicPr>
            <p:cNvPr id="8" name="图片 6" descr="prisms-logo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704667" y="6470055"/>
              <a:ext cx="1368778" cy="2905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8672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7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9_Office Theme">
  <a:themeElements>
    <a:clrScheme name="Custom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106636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0_Office Theme">
  <a:themeElements>
    <a:clrScheme name="Custom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106636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33552</TotalTime>
  <Words>1045</Words>
  <Application>Microsoft Macintosh PowerPoint</Application>
  <PresentationFormat>On-screen Show (4:3)</PresentationFormat>
  <Paragraphs>193</Paragraphs>
  <Slides>23</Slides>
  <Notes>0</Notes>
  <HiddenSlides>0</HiddenSlides>
  <MMClips>1</MMClips>
  <ScaleCrop>false</ScaleCrop>
  <HeadingPairs>
    <vt:vector size="6" baseType="variant"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7_Office Theme</vt:lpstr>
      <vt:lpstr>19_Office Theme</vt:lpstr>
      <vt:lpstr>20_Office Theme</vt:lpstr>
      <vt:lpstr>Document</vt:lpstr>
      <vt:lpstr>The PRISMS Phase Field Code</vt:lpstr>
      <vt:lpstr>Training Objective</vt:lpstr>
      <vt:lpstr>Plan for the Training</vt:lpstr>
      <vt:lpstr>One Slide on Phase Field Modeling</vt:lpstr>
      <vt:lpstr>Motivation: What’s hard about writing a phase field code?</vt:lpstr>
      <vt:lpstr>Motivation: What’s hard about writing a phase field code?</vt:lpstr>
      <vt:lpstr>Four Principles Guiding PRISMS-PF Development</vt:lpstr>
      <vt:lpstr>PowerPoint Presentation</vt:lpstr>
      <vt:lpstr>Structure of PRISMS-PF</vt:lpstr>
      <vt:lpstr>Three Types of PRISMS-PF Users</vt:lpstr>
      <vt:lpstr>Performance of PRISMS-PF</vt:lpstr>
      <vt:lpstr>PRISMS-PF on nanoHUB (https://nanohub.org/tools/prismspfmisfit)</vt:lpstr>
      <vt:lpstr>PRISMS-PF and Materials Commons</vt:lpstr>
      <vt:lpstr>Community Support</vt:lpstr>
      <vt:lpstr>Questions?</vt:lpstr>
      <vt:lpstr>Downloading PRISMS-PF</vt:lpstr>
      <vt:lpstr>Setting Environment Variables</vt:lpstr>
      <vt:lpstr>Grain Remapping in PRISMS-PF</vt:lpstr>
      <vt:lpstr>Grain Remapping in PRISMS-PF</vt:lpstr>
      <vt:lpstr>PowerPoint Presentation</vt:lpstr>
      <vt:lpstr>Installing the Materials Commons Command Line Interface Tool</vt:lpstr>
      <vt:lpstr>Cloning a Materials Commons Project</vt:lpstr>
      <vt:lpstr>Creating a New Dataset</vt:lpstr>
    </vt:vector>
  </TitlesOfParts>
  <Company>The University of Michigan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PRISMS Center  Center for PRedictive Integrated Structural Materials Science  Sept 2012 -  Aug 2017 $11M + ~2M Cost Share 11 Faculty 5 Staff 16 Students/Post-Docs</dc:title>
  <dc:creator>John Allison</dc:creator>
  <cp:lastModifiedBy>Stephen DeWitt</cp:lastModifiedBy>
  <cp:revision>747</cp:revision>
  <cp:lastPrinted>2016-08-02T16:18:26Z</cp:lastPrinted>
  <dcterms:created xsi:type="dcterms:W3CDTF">2015-01-08T22:29:03Z</dcterms:created>
  <dcterms:modified xsi:type="dcterms:W3CDTF">2019-08-05T12:00:24Z</dcterms:modified>
</cp:coreProperties>
</file>

<file path=docProps/thumbnail.jpeg>
</file>